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062400" cy="42062400"/>
  <p:notesSz cx="6858000" cy="9144000"/>
  <p:custDataLst>
    <p:tags r:id="rId4"/>
  </p:custDataLst>
  <p:defaultTextStyle>
    <a:defPPr>
      <a:defRPr lang="en-US"/>
    </a:defPPr>
    <a:lvl1pPr marL="0" algn="l" defTabSz="4462232" rtl="0" eaLnBrk="1" latinLnBrk="0" hangingPunct="1">
      <a:defRPr sz="9000" kern="1200">
        <a:solidFill>
          <a:schemeClr val="tx1"/>
        </a:solidFill>
        <a:latin typeface="+mn-lt"/>
        <a:ea typeface="+mn-ea"/>
        <a:cs typeface="+mn-cs"/>
      </a:defRPr>
    </a:lvl1pPr>
    <a:lvl2pPr marL="2231116" algn="l" defTabSz="4462232" rtl="0" eaLnBrk="1" latinLnBrk="0" hangingPunct="1">
      <a:defRPr sz="9000" kern="1200">
        <a:solidFill>
          <a:schemeClr val="tx1"/>
        </a:solidFill>
        <a:latin typeface="+mn-lt"/>
        <a:ea typeface="+mn-ea"/>
        <a:cs typeface="+mn-cs"/>
      </a:defRPr>
    </a:lvl2pPr>
    <a:lvl3pPr marL="4462232" algn="l" defTabSz="4462232" rtl="0" eaLnBrk="1" latinLnBrk="0" hangingPunct="1">
      <a:defRPr sz="9000" kern="1200">
        <a:solidFill>
          <a:schemeClr val="tx1"/>
        </a:solidFill>
        <a:latin typeface="+mn-lt"/>
        <a:ea typeface="+mn-ea"/>
        <a:cs typeface="+mn-cs"/>
      </a:defRPr>
    </a:lvl3pPr>
    <a:lvl4pPr marL="6693349" algn="l" defTabSz="4462232" rtl="0" eaLnBrk="1" latinLnBrk="0" hangingPunct="1">
      <a:defRPr sz="9000" kern="1200">
        <a:solidFill>
          <a:schemeClr val="tx1"/>
        </a:solidFill>
        <a:latin typeface="+mn-lt"/>
        <a:ea typeface="+mn-ea"/>
        <a:cs typeface="+mn-cs"/>
      </a:defRPr>
    </a:lvl4pPr>
    <a:lvl5pPr marL="8924469" algn="l" defTabSz="4462232" rtl="0" eaLnBrk="1" latinLnBrk="0" hangingPunct="1">
      <a:defRPr sz="9000" kern="1200">
        <a:solidFill>
          <a:schemeClr val="tx1"/>
        </a:solidFill>
        <a:latin typeface="+mn-lt"/>
        <a:ea typeface="+mn-ea"/>
        <a:cs typeface="+mn-cs"/>
      </a:defRPr>
    </a:lvl5pPr>
    <a:lvl6pPr marL="11155586" algn="l" defTabSz="4462232" rtl="0" eaLnBrk="1" latinLnBrk="0" hangingPunct="1">
      <a:defRPr sz="9000" kern="1200">
        <a:solidFill>
          <a:schemeClr val="tx1"/>
        </a:solidFill>
        <a:latin typeface="+mn-lt"/>
        <a:ea typeface="+mn-ea"/>
        <a:cs typeface="+mn-cs"/>
      </a:defRPr>
    </a:lvl6pPr>
    <a:lvl7pPr marL="13386701" algn="l" defTabSz="4462232" rtl="0" eaLnBrk="1" latinLnBrk="0" hangingPunct="1">
      <a:defRPr sz="9000" kern="1200">
        <a:solidFill>
          <a:schemeClr val="tx1"/>
        </a:solidFill>
        <a:latin typeface="+mn-lt"/>
        <a:ea typeface="+mn-ea"/>
        <a:cs typeface="+mn-cs"/>
      </a:defRPr>
    </a:lvl7pPr>
    <a:lvl8pPr marL="15617818" algn="l" defTabSz="4462232" rtl="0" eaLnBrk="1" latinLnBrk="0" hangingPunct="1">
      <a:defRPr sz="9000" kern="1200">
        <a:solidFill>
          <a:schemeClr val="tx1"/>
        </a:solidFill>
        <a:latin typeface="+mn-lt"/>
        <a:ea typeface="+mn-ea"/>
        <a:cs typeface="+mn-cs"/>
      </a:defRPr>
    </a:lvl8pPr>
    <a:lvl9pPr marL="17848934" algn="l" defTabSz="4462232" rtl="0" eaLnBrk="1" latinLnBrk="0" hangingPunct="1">
      <a:defRPr sz="9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85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 d="100"/>
          <a:sy n="12" d="100"/>
        </p:scale>
        <p:origin x="-1932" y="-90"/>
      </p:cViewPr>
      <p:guideLst>
        <p:guide orient="horz" pos="13248"/>
        <p:guide pos="13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
          <c:y val="1.27786934791118E-2"/>
          <c:w val="0.976363614449275"/>
          <c:h val="0.94857953864629496"/>
        </c:manualLayout>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92335104"/>
        <c:axId val="90510080"/>
        <c:axId val="86434240"/>
      </c:bar3DChart>
      <c:catAx>
        <c:axId val="92335104"/>
        <c:scaling>
          <c:orientation val="minMax"/>
        </c:scaling>
        <c:delete val="1"/>
        <c:axPos val="b"/>
        <c:majorTickMark val="out"/>
        <c:minorTickMark val="none"/>
        <c:tickLblPos val="nextTo"/>
        <c:crossAx val="90510080"/>
        <c:crosses val="autoZero"/>
        <c:auto val="1"/>
        <c:lblAlgn val="ctr"/>
        <c:lblOffset val="100"/>
        <c:noMultiLvlLbl val="0"/>
      </c:catAx>
      <c:valAx>
        <c:axId val="90510080"/>
        <c:scaling>
          <c:orientation val="minMax"/>
        </c:scaling>
        <c:delete val="1"/>
        <c:axPos val="l"/>
        <c:majorGridlines/>
        <c:numFmt formatCode="General" sourceLinked="1"/>
        <c:majorTickMark val="out"/>
        <c:minorTickMark val="none"/>
        <c:tickLblPos val="nextTo"/>
        <c:crossAx val="92335104"/>
        <c:crosses val="autoZero"/>
        <c:crossBetween val="between"/>
      </c:valAx>
      <c:serAx>
        <c:axId val="86434240"/>
        <c:scaling>
          <c:orientation val="minMax"/>
        </c:scaling>
        <c:delete val="1"/>
        <c:axPos val="b"/>
        <c:majorTickMark val="out"/>
        <c:minorTickMark val="none"/>
        <c:tickLblPos val="nextTo"/>
        <c:crossAx val="90510080"/>
        <c:crosses val="autoZero"/>
      </c:ser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E629CC-4888-4320-ABB3-29AC4315CA4D}" type="datetimeFigureOut">
              <a:rPr lang="en-US" smtClean="0"/>
              <a:pPr/>
              <a:t>9/16/2014</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519D5-62AB-4ECD-B739-75A369D57BE6}" type="slidenum">
              <a:rPr lang="en-US" smtClean="0"/>
              <a:pPr/>
              <a:t>‹#›</a:t>
            </a:fld>
            <a:endParaRPr lang="en-US" dirty="0"/>
          </a:p>
        </p:txBody>
      </p:sp>
    </p:spTree>
    <p:extLst>
      <p:ext uri="{BB962C8B-B14F-4D97-AF65-F5344CB8AC3E}">
        <p14:creationId xmlns:p14="http://schemas.microsoft.com/office/powerpoint/2010/main" val="436085451"/>
      </p:ext>
    </p:extLst>
  </p:cSld>
  <p:clrMap bg1="lt1" tx1="dk1" bg2="lt2" tx2="dk2" accent1="accent1" accent2="accent2" accent3="accent3" accent4="accent4" accent5="accent5" accent6="accent6" hlink="hlink" folHlink="folHlink"/>
  <p:notesStyle>
    <a:lvl1pPr marL="0" algn="l" defTabSz="4462232" rtl="0" eaLnBrk="1" latinLnBrk="0" hangingPunct="1">
      <a:defRPr sz="5700" kern="1200">
        <a:solidFill>
          <a:schemeClr val="tx1"/>
        </a:solidFill>
        <a:latin typeface="+mn-lt"/>
        <a:ea typeface="+mn-ea"/>
        <a:cs typeface="+mn-cs"/>
      </a:defRPr>
    </a:lvl1pPr>
    <a:lvl2pPr marL="2231116" algn="l" defTabSz="4462232" rtl="0" eaLnBrk="1" latinLnBrk="0" hangingPunct="1">
      <a:defRPr sz="5700" kern="1200">
        <a:solidFill>
          <a:schemeClr val="tx1"/>
        </a:solidFill>
        <a:latin typeface="+mn-lt"/>
        <a:ea typeface="+mn-ea"/>
        <a:cs typeface="+mn-cs"/>
      </a:defRPr>
    </a:lvl2pPr>
    <a:lvl3pPr marL="4462232" algn="l" defTabSz="4462232" rtl="0" eaLnBrk="1" latinLnBrk="0" hangingPunct="1">
      <a:defRPr sz="5700" kern="1200">
        <a:solidFill>
          <a:schemeClr val="tx1"/>
        </a:solidFill>
        <a:latin typeface="+mn-lt"/>
        <a:ea typeface="+mn-ea"/>
        <a:cs typeface="+mn-cs"/>
      </a:defRPr>
    </a:lvl3pPr>
    <a:lvl4pPr marL="6693349" algn="l" defTabSz="4462232" rtl="0" eaLnBrk="1" latinLnBrk="0" hangingPunct="1">
      <a:defRPr sz="5700" kern="1200">
        <a:solidFill>
          <a:schemeClr val="tx1"/>
        </a:solidFill>
        <a:latin typeface="+mn-lt"/>
        <a:ea typeface="+mn-ea"/>
        <a:cs typeface="+mn-cs"/>
      </a:defRPr>
    </a:lvl4pPr>
    <a:lvl5pPr marL="8924469" algn="l" defTabSz="4462232" rtl="0" eaLnBrk="1" latinLnBrk="0" hangingPunct="1">
      <a:defRPr sz="5700" kern="1200">
        <a:solidFill>
          <a:schemeClr val="tx1"/>
        </a:solidFill>
        <a:latin typeface="+mn-lt"/>
        <a:ea typeface="+mn-ea"/>
        <a:cs typeface="+mn-cs"/>
      </a:defRPr>
    </a:lvl5pPr>
    <a:lvl6pPr marL="11155586" algn="l" defTabSz="4462232" rtl="0" eaLnBrk="1" latinLnBrk="0" hangingPunct="1">
      <a:defRPr sz="5700" kern="1200">
        <a:solidFill>
          <a:schemeClr val="tx1"/>
        </a:solidFill>
        <a:latin typeface="+mn-lt"/>
        <a:ea typeface="+mn-ea"/>
        <a:cs typeface="+mn-cs"/>
      </a:defRPr>
    </a:lvl6pPr>
    <a:lvl7pPr marL="13386701" algn="l" defTabSz="4462232" rtl="0" eaLnBrk="1" latinLnBrk="0" hangingPunct="1">
      <a:defRPr sz="5700" kern="1200">
        <a:solidFill>
          <a:schemeClr val="tx1"/>
        </a:solidFill>
        <a:latin typeface="+mn-lt"/>
        <a:ea typeface="+mn-ea"/>
        <a:cs typeface="+mn-cs"/>
      </a:defRPr>
    </a:lvl7pPr>
    <a:lvl8pPr marL="15617818" algn="l" defTabSz="4462232" rtl="0" eaLnBrk="1" latinLnBrk="0" hangingPunct="1">
      <a:defRPr sz="5700" kern="1200">
        <a:solidFill>
          <a:schemeClr val="tx1"/>
        </a:solidFill>
        <a:latin typeface="+mn-lt"/>
        <a:ea typeface="+mn-ea"/>
        <a:cs typeface="+mn-cs"/>
      </a:defRPr>
    </a:lvl8pPr>
    <a:lvl9pPr marL="17848934" algn="l" defTabSz="4462232"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19D5-62AB-4ECD-B739-75A369D57BE6}" type="slidenum">
              <a:rPr lang="en-US" smtClean="0"/>
              <a:pPr/>
              <a:t>1</a:t>
            </a:fld>
            <a:endParaRPr lang="en-US" dirty="0"/>
          </a:p>
        </p:txBody>
      </p:sp>
    </p:spTree>
    <p:extLst>
      <p:ext uri="{BB962C8B-B14F-4D97-AF65-F5344CB8AC3E}">
        <p14:creationId xmlns:p14="http://schemas.microsoft.com/office/powerpoint/2010/main" val="248437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3066611"/>
            <a:ext cx="35753040" cy="9016152"/>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23835360"/>
            <a:ext cx="29443680" cy="10749280"/>
          </a:xfrm>
        </p:spPr>
        <p:txBody>
          <a:bodyPr/>
          <a:lstStyle>
            <a:lvl1pPr marL="0" indent="0" algn="ctr">
              <a:buNone/>
              <a:defRPr>
                <a:solidFill>
                  <a:schemeClr val="tx1">
                    <a:tint val="75000"/>
                  </a:schemeClr>
                </a:solidFill>
              </a:defRPr>
            </a:lvl1pPr>
            <a:lvl2pPr marL="2231116" indent="0" algn="ctr">
              <a:buNone/>
              <a:defRPr>
                <a:solidFill>
                  <a:schemeClr val="tx1">
                    <a:tint val="75000"/>
                  </a:schemeClr>
                </a:solidFill>
              </a:defRPr>
            </a:lvl2pPr>
            <a:lvl3pPr marL="4462232" indent="0" algn="ctr">
              <a:buNone/>
              <a:defRPr>
                <a:solidFill>
                  <a:schemeClr val="tx1">
                    <a:tint val="75000"/>
                  </a:schemeClr>
                </a:solidFill>
              </a:defRPr>
            </a:lvl3pPr>
            <a:lvl4pPr marL="6693349" indent="0" algn="ctr">
              <a:buNone/>
              <a:defRPr>
                <a:solidFill>
                  <a:schemeClr val="tx1">
                    <a:tint val="75000"/>
                  </a:schemeClr>
                </a:solidFill>
              </a:defRPr>
            </a:lvl4pPr>
            <a:lvl5pPr marL="8924469" indent="0" algn="ctr">
              <a:buNone/>
              <a:defRPr>
                <a:solidFill>
                  <a:schemeClr val="tx1">
                    <a:tint val="75000"/>
                  </a:schemeClr>
                </a:solidFill>
              </a:defRPr>
            </a:lvl5pPr>
            <a:lvl6pPr marL="11155586" indent="0" algn="ctr">
              <a:buNone/>
              <a:defRPr>
                <a:solidFill>
                  <a:schemeClr val="tx1">
                    <a:tint val="75000"/>
                  </a:schemeClr>
                </a:solidFill>
              </a:defRPr>
            </a:lvl6pPr>
            <a:lvl7pPr marL="13386701" indent="0" algn="ctr">
              <a:buNone/>
              <a:defRPr>
                <a:solidFill>
                  <a:schemeClr val="tx1">
                    <a:tint val="75000"/>
                  </a:schemeClr>
                </a:solidFill>
              </a:defRPr>
            </a:lvl7pPr>
            <a:lvl8pPr marL="15617818" indent="0" algn="ctr">
              <a:buNone/>
              <a:defRPr>
                <a:solidFill>
                  <a:schemeClr val="tx1">
                    <a:tint val="75000"/>
                  </a:schemeClr>
                </a:solidFill>
              </a:defRPr>
            </a:lvl8pPr>
            <a:lvl9pPr marL="178489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56629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276315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240" y="1684453"/>
            <a:ext cx="9464040" cy="358893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03120" y="1684453"/>
            <a:ext cx="27691080" cy="35889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282082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304598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7028992"/>
            <a:ext cx="35753040" cy="8354060"/>
          </a:xfrm>
        </p:spPr>
        <p:txBody>
          <a:bodyPr anchor="t"/>
          <a:lstStyle>
            <a:lvl1pPr algn="l">
              <a:defRPr sz="193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7827849"/>
            <a:ext cx="35753040" cy="9201146"/>
          </a:xfrm>
        </p:spPr>
        <p:txBody>
          <a:bodyPr anchor="b"/>
          <a:lstStyle>
            <a:lvl1pPr marL="0" indent="0">
              <a:buNone/>
              <a:defRPr sz="9900">
                <a:solidFill>
                  <a:schemeClr val="tx1">
                    <a:tint val="75000"/>
                  </a:schemeClr>
                </a:solidFill>
              </a:defRPr>
            </a:lvl1pPr>
            <a:lvl2pPr marL="2231116" indent="0">
              <a:buNone/>
              <a:defRPr sz="9000">
                <a:solidFill>
                  <a:schemeClr val="tx1">
                    <a:tint val="75000"/>
                  </a:schemeClr>
                </a:solidFill>
              </a:defRPr>
            </a:lvl2pPr>
            <a:lvl3pPr marL="4462232" indent="0">
              <a:buNone/>
              <a:defRPr sz="7500">
                <a:solidFill>
                  <a:schemeClr val="tx1">
                    <a:tint val="75000"/>
                  </a:schemeClr>
                </a:solidFill>
              </a:defRPr>
            </a:lvl3pPr>
            <a:lvl4pPr marL="6693349" indent="0">
              <a:buNone/>
              <a:defRPr sz="6600">
                <a:solidFill>
                  <a:schemeClr val="tx1">
                    <a:tint val="75000"/>
                  </a:schemeClr>
                </a:solidFill>
              </a:defRPr>
            </a:lvl4pPr>
            <a:lvl5pPr marL="8924469" indent="0">
              <a:buNone/>
              <a:defRPr sz="6600">
                <a:solidFill>
                  <a:schemeClr val="tx1">
                    <a:tint val="75000"/>
                  </a:schemeClr>
                </a:solidFill>
              </a:defRPr>
            </a:lvl5pPr>
            <a:lvl6pPr marL="11155586" indent="0">
              <a:buNone/>
              <a:defRPr sz="6600">
                <a:solidFill>
                  <a:schemeClr val="tx1">
                    <a:tint val="75000"/>
                  </a:schemeClr>
                </a:solidFill>
              </a:defRPr>
            </a:lvl6pPr>
            <a:lvl7pPr marL="13386701" indent="0">
              <a:buNone/>
              <a:defRPr sz="6600">
                <a:solidFill>
                  <a:schemeClr val="tx1">
                    <a:tint val="75000"/>
                  </a:schemeClr>
                </a:solidFill>
              </a:defRPr>
            </a:lvl7pPr>
            <a:lvl8pPr marL="15617818" indent="0">
              <a:buNone/>
              <a:defRPr sz="6600">
                <a:solidFill>
                  <a:schemeClr val="tx1">
                    <a:tint val="75000"/>
                  </a:schemeClr>
                </a:solidFill>
              </a:defRPr>
            </a:lvl8pPr>
            <a:lvl9pPr marL="17848934"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161520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0" y="9814569"/>
            <a:ext cx="18577560" cy="27759242"/>
          </a:xfrm>
        </p:spPr>
        <p:txBody>
          <a:bodyPr/>
          <a:lstStyle>
            <a:lvl1pPr>
              <a:defRPr sz="13700"/>
            </a:lvl1pPr>
            <a:lvl2pPr>
              <a:defRPr sz="11800"/>
            </a:lvl2pPr>
            <a:lvl3pPr>
              <a:defRPr sz="99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381720" y="9814569"/>
            <a:ext cx="18577560" cy="27759242"/>
          </a:xfrm>
        </p:spPr>
        <p:txBody>
          <a:bodyPr/>
          <a:lstStyle>
            <a:lvl1pPr>
              <a:defRPr sz="13700"/>
            </a:lvl1pPr>
            <a:lvl2pPr>
              <a:defRPr sz="11800"/>
            </a:lvl2pPr>
            <a:lvl3pPr>
              <a:defRPr sz="99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18751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8" y="9415366"/>
            <a:ext cx="18584865" cy="3923875"/>
          </a:xfrm>
        </p:spPr>
        <p:txBody>
          <a:bodyPr anchor="b"/>
          <a:lstStyle>
            <a:lvl1pPr marL="0" indent="0">
              <a:buNone/>
              <a:defRPr sz="11800" b="1"/>
            </a:lvl1pPr>
            <a:lvl2pPr marL="2231116" indent="0">
              <a:buNone/>
              <a:defRPr sz="9900" b="1"/>
            </a:lvl2pPr>
            <a:lvl3pPr marL="4462232" indent="0">
              <a:buNone/>
              <a:defRPr sz="9000" b="1"/>
            </a:lvl3pPr>
            <a:lvl4pPr marL="6693349" indent="0">
              <a:buNone/>
              <a:defRPr sz="7500" b="1"/>
            </a:lvl4pPr>
            <a:lvl5pPr marL="8924469" indent="0">
              <a:buNone/>
              <a:defRPr sz="7500" b="1"/>
            </a:lvl5pPr>
            <a:lvl6pPr marL="11155586" indent="0">
              <a:buNone/>
              <a:defRPr sz="7500" b="1"/>
            </a:lvl6pPr>
            <a:lvl7pPr marL="13386701" indent="0">
              <a:buNone/>
              <a:defRPr sz="7500" b="1"/>
            </a:lvl7pPr>
            <a:lvl8pPr marL="15617818" indent="0">
              <a:buNone/>
              <a:defRPr sz="7500" b="1"/>
            </a:lvl8pPr>
            <a:lvl9pPr marL="17848934"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103128" y="13339238"/>
            <a:ext cx="18584865" cy="24234566"/>
          </a:xfrm>
        </p:spPr>
        <p:txBody>
          <a:bodyPr/>
          <a:lstStyle>
            <a:lvl1pPr>
              <a:defRPr sz="11800"/>
            </a:lvl1pPr>
            <a:lvl2pPr>
              <a:defRPr sz="9900"/>
            </a:lvl2pPr>
            <a:lvl3pPr>
              <a:defRPr sz="90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23" y="9415366"/>
            <a:ext cx="18592167" cy="3923875"/>
          </a:xfrm>
        </p:spPr>
        <p:txBody>
          <a:bodyPr anchor="b"/>
          <a:lstStyle>
            <a:lvl1pPr marL="0" indent="0">
              <a:buNone/>
              <a:defRPr sz="11800" b="1"/>
            </a:lvl1pPr>
            <a:lvl2pPr marL="2231116" indent="0">
              <a:buNone/>
              <a:defRPr sz="9900" b="1"/>
            </a:lvl2pPr>
            <a:lvl3pPr marL="4462232" indent="0">
              <a:buNone/>
              <a:defRPr sz="9000" b="1"/>
            </a:lvl3pPr>
            <a:lvl4pPr marL="6693349" indent="0">
              <a:buNone/>
              <a:defRPr sz="7500" b="1"/>
            </a:lvl4pPr>
            <a:lvl5pPr marL="8924469" indent="0">
              <a:buNone/>
              <a:defRPr sz="7500" b="1"/>
            </a:lvl5pPr>
            <a:lvl6pPr marL="11155586" indent="0">
              <a:buNone/>
              <a:defRPr sz="7500" b="1"/>
            </a:lvl6pPr>
            <a:lvl7pPr marL="13386701" indent="0">
              <a:buNone/>
              <a:defRPr sz="7500" b="1"/>
            </a:lvl7pPr>
            <a:lvl8pPr marL="15617818" indent="0">
              <a:buNone/>
              <a:defRPr sz="7500" b="1"/>
            </a:lvl8pPr>
            <a:lvl9pPr marL="17848934"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1367123" y="13339238"/>
            <a:ext cx="18592167" cy="24234566"/>
          </a:xfrm>
        </p:spPr>
        <p:txBody>
          <a:bodyPr/>
          <a:lstStyle>
            <a:lvl1pPr>
              <a:defRPr sz="11800"/>
            </a:lvl1pPr>
            <a:lvl2pPr>
              <a:defRPr sz="9900"/>
            </a:lvl2pPr>
            <a:lvl3pPr>
              <a:defRPr sz="90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366982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14654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327321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9" y="1674708"/>
            <a:ext cx="13838238" cy="7127240"/>
          </a:xfrm>
        </p:spPr>
        <p:txBody>
          <a:bodyPr anchor="b"/>
          <a:lstStyle>
            <a:lvl1pPr algn="l">
              <a:defRPr sz="9900" b="1"/>
            </a:lvl1pPr>
          </a:lstStyle>
          <a:p>
            <a:r>
              <a:rPr lang="en-US" smtClean="0"/>
              <a:t>Click to edit Master title style</a:t>
            </a:r>
            <a:endParaRPr lang="en-US"/>
          </a:p>
        </p:txBody>
      </p:sp>
      <p:sp>
        <p:nvSpPr>
          <p:cNvPr id="3" name="Content Placeholder 2"/>
          <p:cNvSpPr>
            <a:spLocks noGrp="1"/>
          </p:cNvSpPr>
          <p:nvPr>
            <p:ph idx="1"/>
          </p:nvPr>
        </p:nvSpPr>
        <p:spPr>
          <a:xfrm>
            <a:off x="16445232" y="1674715"/>
            <a:ext cx="23514050" cy="35899094"/>
          </a:xfrm>
        </p:spPr>
        <p:txBody>
          <a:bodyPr/>
          <a:lstStyle>
            <a:lvl1pPr>
              <a:defRPr sz="15600"/>
            </a:lvl1pPr>
            <a:lvl2pPr>
              <a:defRPr sz="13700"/>
            </a:lvl2pPr>
            <a:lvl3pPr>
              <a:defRPr sz="118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9" y="8801955"/>
            <a:ext cx="13838238" cy="28771854"/>
          </a:xfrm>
        </p:spPr>
        <p:txBody>
          <a:bodyPr/>
          <a:lstStyle>
            <a:lvl1pPr marL="0" indent="0">
              <a:buNone/>
              <a:defRPr sz="6600"/>
            </a:lvl1pPr>
            <a:lvl2pPr marL="2231116" indent="0">
              <a:buNone/>
              <a:defRPr sz="5700"/>
            </a:lvl2pPr>
            <a:lvl3pPr marL="4462232" indent="0">
              <a:buNone/>
              <a:defRPr sz="4700"/>
            </a:lvl3pPr>
            <a:lvl4pPr marL="6693349" indent="0">
              <a:buNone/>
              <a:defRPr sz="4200"/>
            </a:lvl4pPr>
            <a:lvl5pPr marL="8924469" indent="0">
              <a:buNone/>
              <a:defRPr sz="4200"/>
            </a:lvl5pPr>
            <a:lvl6pPr marL="11155586" indent="0">
              <a:buNone/>
              <a:defRPr sz="4200"/>
            </a:lvl6pPr>
            <a:lvl7pPr marL="13386701" indent="0">
              <a:buNone/>
              <a:defRPr sz="4200"/>
            </a:lvl7pPr>
            <a:lvl8pPr marL="15617818" indent="0">
              <a:buNone/>
              <a:defRPr sz="4200"/>
            </a:lvl8pPr>
            <a:lvl9pPr marL="17848934"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369859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9443684"/>
            <a:ext cx="25237440" cy="3475994"/>
          </a:xfrm>
        </p:spPr>
        <p:txBody>
          <a:bodyPr anchor="b"/>
          <a:lstStyle>
            <a:lvl1pPr algn="l">
              <a:defRPr sz="9900" b="1"/>
            </a:lvl1pPr>
          </a:lstStyle>
          <a:p>
            <a:r>
              <a:rPr lang="en-US" smtClean="0"/>
              <a:t>Click to edit Master title style</a:t>
            </a:r>
            <a:endParaRPr lang="en-US"/>
          </a:p>
        </p:txBody>
      </p:sp>
      <p:sp>
        <p:nvSpPr>
          <p:cNvPr id="3" name="Picture Placeholder 2"/>
          <p:cNvSpPr>
            <a:spLocks noGrp="1"/>
          </p:cNvSpPr>
          <p:nvPr>
            <p:ph type="pic" idx="1"/>
          </p:nvPr>
        </p:nvSpPr>
        <p:spPr>
          <a:xfrm>
            <a:off x="8244525" y="3758352"/>
            <a:ext cx="25237440" cy="25237440"/>
          </a:xfrm>
        </p:spPr>
        <p:txBody>
          <a:bodyPr/>
          <a:lstStyle>
            <a:lvl1pPr marL="0" indent="0">
              <a:buNone/>
              <a:defRPr sz="15600"/>
            </a:lvl1pPr>
            <a:lvl2pPr marL="2231116" indent="0">
              <a:buNone/>
              <a:defRPr sz="13700"/>
            </a:lvl2pPr>
            <a:lvl3pPr marL="4462232" indent="0">
              <a:buNone/>
              <a:defRPr sz="11800"/>
            </a:lvl3pPr>
            <a:lvl4pPr marL="6693349" indent="0">
              <a:buNone/>
              <a:defRPr sz="9900"/>
            </a:lvl4pPr>
            <a:lvl5pPr marL="8924469" indent="0">
              <a:buNone/>
              <a:defRPr sz="9900"/>
            </a:lvl5pPr>
            <a:lvl6pPr marL="11155586" indent="0">
              <a:buNone/>
              <a:defRPr sz="9900"/>
            </a:lvl6pPr>
            <a:lvl7pPr marL="13386701" indent="0">
              <a:buNone/>
              <a:defRPr sz="9900"/>
            </a:lvl7pPr>
            <a:lvl8pPr marL="15617818" indent="0">
              <a:buNone/>
              <a:defRPr sz="9900"/>
            </a:lvl8pPr>
            <a:lvl9pPr marL="17848934" indent="0">
              <a:buNone/>
              <a:defRPr sz="9900"/>
            </a:lvl9pPr>
          </a:lstStyle>
          <a:p>
            <a:endParaRPr lang="en-US" dirty="0"/>
          </a:p>
        </p:txBody>
      </p:sp>
      <p:sp>
        <p:nvSpPr>
          <p:cNvPr id="4" name="Text Placeholder 3"/>
          <p:cNvSpPr>
            <a:spLocks noGrp="1"/>
          </p:cNvSpPr>
          <p:nvPr>
            <p:ph type="body" sz="half" idx="2"/>
          </p:nvPr>
        </p:nvSpPr>
        <p:spPr>
          <a:xfrm>
            <a:off x="8244525" y="32919678"/>
            <a:ext cx="25237440" cy="4936486"/>
          </a:xfrm>
        </p:spPr>
        <p:txBody>
          <a:bodyPr/>
          <a:lstStyle>
            <a:lvl1pPr marL="0" indent="0">
              <a:buNone/>
              <a:defRPr sz="6600"/>
            </a:lvl1pPr>
            <a:lvl2pPr marL="2231116" indent="0">
              <a:buNone/>
              <a:defRPr sz="5700"/>
            </a:lvl2pPr>
            <a:lvl3pPr marL="4462232" indent="0">
              <a:buNone/>
              <a:defRPr sz="4700"/>
            </a:lvl3pPr>
            <a:lvl4pPr marL="6693349" indent="0">
              <a:buNone/>
              <a:defRPr sz="4200"/>
            </a:lvl4pPr>
            <a:lvl5pPr marL="8924469" indent="0">
              <a:buNone/>
              <a:defRPr sz="4200"/>
            </a:lvl5pPr>
            <a:lvl6pPr marL="11155586" indent="0">
              <a:buNone/>
              <a:defRPr sz="4200"/>
            </a:lvl6pPr>
            <a:lvl7pPr marL="13386701" indent="0">
              <a:buNone/>
              <a:defRPr sz="4200"/>
            </a:lvl7pPr>
            <a:lvl8pPr marL="15617818" indent="0">
              <a:buNone/>
              <a:defRPr sz="4200"/>
            </a:lvl8pPr>
            <a:lvl9pPr marL="17848934"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4B48C-419E-40BD-8A39-30738F9C335E}"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4DEFAC-7D9F-404A-9919-667F8147BD99}" type="slidenum">
              <a:rPr lang="en-US" smtClean="0"/>
              <a:pPr/>
              <a:t>‹#›</a:t>
            </a:fld>
            <a:endParaRPr lang="en-US" dirty="0"/>
          </a:p>
        </p:txBody>
      </p:sp>
    </p:spTree>
    <p:extLst>
      <p:ext uri="{BB962C8B-B14F-4D97-AF65-F5344CB8AC3E}">
        <p14:creationId xmlns:p14="http://schemas.microsoft.com/office/powerpoint/2010/main" val="124247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684446"/>
            <a:ext cx="37856160" cy="7010400"/>
          </a:xfrm>
          <a:prstGeom prst="rect">
            <a:avLst/>
          </a:prstGeom>
        </p:spPr>
        <p:txBody>
          <a:bodyPr vert="horz" lIns="446224" tIns="223111" rIns="446224" bIns="2231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9814569"/>
            <a:ext cx="37856160" cy="27759242"/>
          </a:xfrm>
          <a:prstGeom prst="rect">
            <a:avLst/>
          </a:prstGeom>
        </p:spPr>
        <p:txBody>
          <a:bodyPr vert="horz" lIns="446224" tIns="223111" rIns="446224" bIns="2231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38985619"/>
            <a:ext cx="9814560" cy="2239432"/>
          </a:xfrm>
          <a:prstGeom prst="rect">
            <a:avLst/>
          </a:prstGeom>
        </p:spPr>
        <p:txBody>
          <a:bodyPr vert="horz" lIns="446224" tIns="223111" rIns="446224" bIns="223111" rtlCol="0" anchor="ctr"/>
          <a:lstStyle>
            <a:lvl1pPr algn="l">
              <a:defRPr sz="5700">
                <a:solidFill>
                  <a:schemeClr val="tx1">
                    <a:tint val="75000"/>
                  </a:schemeClr>
                </a:solidFill>
              </a:defRPr>
            </a:lvl1pPr>
          </a:lstStyle>
          <a:p>
            <a:fld id="{5464B48C-419E-40BD-8A39-30738F9C335E}" type="datetimeFigureOut">
              <a:rPr lang="en-US" smtClean="0"/>
              <a:pPr/>
              <a:t>9/16/2014</a:t>
            </a:fld>
            <a:endParaRPr lang="en-US" dirty="0"/>
          </a:p>
        </p:txBody>
      </p:sp>
      <p:sp>
        <p:nvSpPr>
          <p:cNvPr id="5" name="Footer Placeholder 4"/>
          <p:cNvSpPr>
            <a:spLocks noGrp="1"/>
          </p:cNvSpPr>
          <p:nvPr>
            <p:ph type="ftr" sz="quarter" idx="3"/>
          </p:nvPr>
        </p:nvSpPr>
        <p:spPr>
          <a:xfrm>
            <a:off x="14371320" y="38985619"/>
            <a:ext cx="13319760" cy="2239432"/>
          </a:xfrm>
          <a:prstGeom prst="rect">
            <a:avLst/>
          </a:prstGeom>
        </p:spPr>
        <p:txBody>
          <a:bodyPr vert="horz" lIns="446224" tIns="223111" rIns="446224" bIns="223111" rtlCol="0" anchor="ctr"/>
          <a:lstStyle>
            <a:lvl1pPr algn="ctr">
              <a:defRPr sz="5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144720" y="38985619"/>
            <a:ext cx="9814560" cy="2239432"/>
          </a:xfrm>
          <a:prstGeom prst="rect">
            <a:avLst/>
          </a:prstGeom>
        </p:spPr>
        <p:txBody>
          <a:bodyPr vert="horz" lIns="446224" tIns="223111" rIns="446224" bIns="223111" rtlCol="0" anchor="ctr"/>
          <a:lstStyle>
            <a:lvl1pPr algn="r">
              <a:defRPr sz="5700">
                <a:solidFill>
                  <a:schemeClr val="tx1">
                    <a:tint val="75000"/>
                  </a:schemeClr>
                </a:solidFill>
              </a:defRPr>
            </a:lvl1pPr>
          </a:lstStyle>
          <a:p>
            <a:fld id="{BB4DEFAC-7D9F-404A-9919-667F8147BD99}" type="slidenum">
              <a:rPr lang="en-US" smtClean="0"/>
              <a:pPr/>
              <a:t>‹#›</a:t>
            </a:fld>
            <a:endParaRPr lang="en-US" dirty="0"/>
          </a:p>
        </p:txBody>
      </p:sp>
      <p:pic>
        <p:nvPicPr>
          <p:cNvPr id="9" name="Picture 8" descr="EarthSpace 2014 header_poster copy.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457" y="-31445"/>
            <a:ext cx="42229314" cy="5303506"/>
          </a:xfrm>
          <a:prstGeom prst="rect">
            <a:avLst/>
          </a:prstGeom>
        </p:spPr>
      </p:pic>
    </p:spTree>
    <p:extLst>
      <p:ext uri="{BB962C8B-B14F-4D97-AF65-F5344CB8AC3E}">
        <p14:creationId xmlns:p14="http://schemas.microsoft.com/office/powerpoint/2010/main" val="180474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62232" rtl="0" eaLnBrk="1" latinLnBrk="0" hangingPunct="1">
        <a:spcBef>
          <a:spcPct val="0"/>
        </a:spcBef>
        <a:buNone/>
        <a:defRPr sz="21200" kern="1200">
          <a:solidFill>
            <a:schemeClr val="tx1"/>
          </a:solidFill>
          <a:latin typeface="+mj-lt"/>
          <a:ea typeface="+mj-ea"/>
          <a:cs typeface="+mj-cs"/>
        </a:defRPr>
      </a:lvl1pPr>
    </p:titleStyle>
    <p:bodyStyle>
      <a:lvl1pPr marL="1673339" indent="-1673339" algn="l" defTabSz="4462232" rtl="0" eaLnBrk="1" latinLnBrk="0" hangingPunct="1">
        <a:spcBef>
          <a:spcPct val="20000"/>
        </a:spcBef>
        <a:buFont typeface="Arial" pitchFamily="34" charset="0"/>
        <a:buChar char="•"/>
        <a:defRPr sz="15600" kern="1200">
          <a:solidFill>
            <a:schemeClr val="tx1"/>
          </a:solidFill>
          <a:latin typeface="+mn-lt"/>
          <a:ea typeface="+mn-ea"/>
          <a:cs typeface="+mn-cs"/>
        </a:defRPr>
      </a:lvl1pPr>
      <a:lvl2pPr marL="3625562" indent="-1394447" algn="l" defTabSz="4462232" rtl="0" eaLnBrk="1" latinLnBrk="0" hangingPunct="1">
        <a:spcBef>
          <a:spcPct val="20000"/>
        </a:spcBef>
        <a:buFont typeface="Arial" pitchFamily="34" charset="0"/>
        <a:buChar char="–"/>
        <a:defRPr sz="13700" kern="1200">
          <a:solidFill>
            <a:schemeClr val="tx1"/>
          </a:solidFill>
          <a:latin typeface="+mn-lt"/>
          <a:ea typeface="+mn-ea"/>
          <a:cs typeface="+mn-cs"/>
        </a:defRPr>
      </a:lvl2pPr>
      <a:lvl3pPr marL="5577790" indent="-1115559" algn="l" defTabSz="4462232" rtl="0" eaLnBrk="1" latinLnBrk="0" hangingPunct="1">
        <a:spcBef>
          <a:spcPct val="20000"/>
        </a:spcBef>
        <a:buFont typeface="Arial" pitchFamily="34" charset="0"/>
        <a:buChar char="•"/>
        <a:defRPr sz="11800" kern="1200">
          <a:solidFill>
            <a:schemeClr val="tx1"/>
          </a:solidFill>
          <a:latin typeface="+mn-lt"/>
          <a:ea typeface="+mn-ea"/>
          <a:cs typeface="+mn-cs"/>
        </a:defRPr>
      </a:lvl3pPr>
      <a:lvl4pPr marL="7808906" indent="-1115559" algn="l" defTabSz="4462232"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040027" indent="-1115559" algn="l" defTabSz="4462232"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271144" indent="-1115559" algn="l" defTabSz="4462232"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502259" indent="-1115559" algn="l" defTabSz="4462232"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733376" indent="-1115559" algn="l" defTabSz="4462232"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8964493" indent="-1115559" algn="l" defTabSz="4462232"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462232" rtl="0" eaLnBrk="1" latinLnBrk="0" hangingPunct="1">
        <a:defRPr sz="9000" kern="1200">
          <a:solidFill>
            <a:schemeClr val="tx1"/>
          </a:solidFill>
          <a:latin typeface="+mn-lt"/>
          <a:ea typeface="+mn-ea"/>
          <a:cs typeface="+mn-cs"/>
        </a:defRPr>
      </a:lvl1pPr>
      <a:lvl2pPr marL="2231116" algn="l" defTabSz="4462232" rtl="0" eaLnBrk="1" latinLnBrk="0" hangingPunct="1">
        <a:defRPr sz="9000" kern="1200">
          <a:solidFill>
            <a:schemeClr val="tx1"/>
          </a:solidFill>
          <a:latin typeface="+mn-lt"/>
          <a:ea typeface="+mn-ea"/>
          <a:cs typeface="+mn-cs"/>
        </a:defRPr>
      </a:lvl2pPr>
      <a:lvl3pPr marL="4462232" algn="l" defTabSz="4462232" rtl="0" eaLnBrk="1" latinLnBrk="0" hangingPunct="1">
        <a:defRPr sz="9000" kern="1200">
          <a:solidFill>
            <a:schemeClr val="tx1"/>
          </a:solidFill>
          <a:latin typeface="+mn-lt"/>
          <a:ea typeface="+mn-ea"/>
          <a:cs typeface="+mn-cs"/>
        </a:defRPr>
      </a:lvl3pPr>
      <a:lvl4pPr marL="6693349" algn="l" defTabSz="4462232" rtl="0" eaLnBrk="1" latinLnBrk="0" hangingPunct="1">
        <a:defRPr sz="9000" kern="1200">
          <a:solidFill>
            <a:schemeClr val="tx1"/>
          </a:solidFill>
          <a:latin typeface="+mn-lt"/>
          <a:ea typeface="+mn-ea"/>
          <a:cs typeface="+mn-cs"/>
        </a:defRPr>
      </a:lvl4pPr>
      <a:lvl5pPr marL="8924469" algn="l" defTabSz="4462232" rtl="0" eaLnBrk="1" latinLnBrk="0" hangingPunct="1">
        <a:defRPr sz="9000" kern="1200">
          <a:solidFill>
            <a:schemeClr val="tx1"/>
          </a:solidFill>
          <a:latin typeface="+mn-lt"/>
          <a:ea typeface="+mn-ea"/>
          <a:cs typeface="+mn-cs"/>
        </a:defRPr>
      </a:lvl5pPr>
      <a:lvl6pPr marL="11155586" algn="l" defTabSz="4462232" rtl="0" eaLnBrk="1" latinLnBrk="0" hangingPunct="1">
        <a:defRPr sz="9000" kern="1200">
          <a:solidFill>
            <a:schemeClr val="tx1"/>
          </a:solidFill>
          <a:latin typeface="+mn-lt"/>
          <a:ea typeface="+mn-ea"/>
          <a:cs typeface="+mn-cs"/>
        </a:defRPr>
      </a:lvl6pPr>
      <a:lvl7pPr marL="13386701" algn="l" defTabSz="4462232" rtl="0" eaLnBrk="1" latinLnBrk="0" hangingPunct="1">
        <a:defRPr sz="9000" kern="1200">
          <a:solidFill>
            <a:schemeClr val="tx1"/>
          </a:solidFill>
          <a:latin typeface="+mn-lt"/>
          <a:ea typeface="+mn-ea"/>
          <a:cs typeface="+mn-cs"/>
        </a:defRPr>
      </a:lvl7pPr>
      <a:lvl8pPr marL="15617818" algn="l" defTabSz="4462232" rtl="0" eaLnBrk="1" latinLnBrk="0" hangingPunct="1">
        <a:defRPr sz="9000" kern="1200">
          <a:solidFill>
            <a:schemeClr val="tx1"/>
          </a:solidFill>
          <a:latin typeface="+mn-lt"/>
          <a:ea typeface="+mn-ea"/>
          <a:cs typeface="+mn-cs"/>
        </a:defRPr>
      </a:lvl8pPr>
      <a:lvl9pPr marL="17848934" algn="l" defTabSz="4462232" rtl="0" eaLnBrk="1" latinLnBrk="0" hangingPunct="1">
        <a:defRPr sz="9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19174" y="5312933"/>
            <a:ext cx="40667169" cy="5082984"/>
          </a:xfrm>
          <a:prstGeom prst="rect">
            <a:avLst/>
          </a:prstGeom>
          <a:noFill/>
        </p:spPr>
        <p:txBody>
          <a:bodyPr wrap="square" lIns="431345" tIns="215673" rIns="431345" bIns="215673" rtlCol="0">
            <a:spAutoFit/>
          </a:bodyPr>
          <a:lstStyle/>
          <a:p>
            <a:pPr algn="ctr"/>
            <a:r>
              <a:rPr lang="en-US" sz="13200" b="1" dirty="0" smtClean="0">
                <a:latin typeface="Times New Roman" pitchFamily="18" charset="0"/>
                <a:cs typeface="Times New Roman" pitchFamily="18" charset="0"/>
              </a:rPr>
              <a:t>Poster </a:t>
            </a:r>
            <a:r>
              <a:rPr lang="en-US" sz="13200" b="1" dirty="0">
                <a:latin typeface="Times New Roman" pitchFamily="18" charset="0"/>
                <a:cs typeface="Times New Roman" pitchFamily="18" charset="0"/>
              </a:rPr>
              <a:t>Title Goes Here</a:t>
            </a:r>
          </a:p>
          <a:p>
            <a:pPr algn="ctr"/>
            <a:r>
              <a:rPr lang="en-US" dirty="0" smtClean="0">
                <a:latin typeface="Times New Roman" pitchFamily="18" charset="0"/>
                <a:cs typeface="Times New Roman" pitchFamily="18" charset="0"/>
              </a:rPr>
              <a:t>Authors</a:t>
            </a:r>
          </a:p>
          <a:p>
            <a:pPr algn="ctr"/>
            <a:r>
              <a:rPr lang="en-US" sz="8000" dirty="0" smtClean="0">
                <a:latin typeface="Times New Roman" pitchFamily="18" charset="0"/>
                <a:cs typeface="Times New Roman" pitchFamily="18" charset="0"/>
              </a:rPr>
              <a:t>Affiliations</a:t>
            </a:r>
            <a:endParaRPr lang="en-US" sz="8000" dirty="0">
              <a:latin typeface="Times New Roman" pitchFamily="18" charset="0"/>
              <a:cs typeface="Times New Roman" pitchFamily="18" charset="0"/>
            </a:endParaRPr>
          </a:p>
        </p:txBody>
      </p:sp>
      <p:pic>
        <p:nvPicPr>
          <p:cNvPr id="42" name="Picture 41"/>
          <p:cNvPicPr/>
          <p:nvPr/>
        </p:nvPicPr>
        <p:blipFill>
          <a:blip r:embed="rId3"/>
          <a:stretch>
            <a:fillRect/>
          </a:stretch>
        </p:blipFill>
        <p:spPr>
          <a:xfrm>
            <a:off x="12337183" y="26741248"/>
            <a:ext cx="8978542" cy="6853866"/>
          </a:xfrm>
          <a:prstGeom prst="rect">
            <a:avLst/>
          </a:prstGeom>
        </p:spPr>
      </p:pic>
      <p:graphicFrame>
        <p:nvGraphicFramePr>
          <p:cNvPr id="3" name="Chart 2"/>
          <p:cNvGraphicFramePr/>
          <p:nvPr>
            <p:extLst>
              <p:ext uri="{D42A27DB-BD31-4B8C-83A1-F6EECF244321}">
                <p14:modId xmlns:p14="http://schemas.microsoft.com/office/powerpoint/2010/main" val="1264682923"/>
              </p:ext>
            </p:extLst>
          </p:nvPr>
        </p:nvGraphicFramePr>
        <p:xfrm>
          <a:off x="14170235" y="34051677"/>
          <a:ext cx="4680075" cy="454401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2752437" y="39795230"/>
            <a:ext cx="17107956" cy="1252333"/>
          </a:xfrm>
          <a:prstGeom prst="rect">
            <a:avLst/>
          </a:prstGeom>
          <a:noFill/>
        </p:spPr>
        <p:txBody>
          <a:bodyPr wrap="square" lIns="91440" tIns="91440" rIns="91440" bIns="91440" rtlCol="0">
            <a:spAutoFit/>
          </a:bodyPr>
          <a:lstStyle>
            <a:defPPr>
              <a:defRPr lang="en-US"/>
            </a:defPPr>
            <a:lvl1pPr>
              <a:defRPr sz="3200">
                <a:latin typeface="Times New Roman" pitchFamily="18" charset="0"/>
                <a:cs typeface="Times New Roman" pitchFamily="18" charset="0"/>
              </a:defRPr>
            </a:lvl1pPr>
          </a:lstStyle>
          <a:p>
            <a:pPr>
              <a:spcBef>
                <a:spcPts val="300"/>
              </a:spcBef>
              <a:spcAft>
                <a:spcPts val="300"/>
              </a:spcAft>
            </a:pPr>
            <a:r>
              <a:rPr lang="en-US" sz="3600" dirty="0"/>
              <a:t>Section categories and sizes are provided as </a:t>
            </a:r>
            <a:r>
              <a:rPr lang="en-US" sz="3600" dirty="0" smtClean="0"/>
              <a:t>guidelines </a:t>
            </a:r>
            <a:r>
              <a:rPr lang="en-US" sz="3600" dirty="0"/>
              <a:t>for information that should be included.  Specific titles and </a:t>
            </a:r>
            <a:r>
              <a:rPr lang="en-US" sz="3600" dirty="0" smtClean="0"/>
              <a:t>section length </a:t>
            </a:r>
            <a:r>
              <a:rPr lang="en-US" sz="3600" dirty="0"/>
              <a:t>may be changed.</a:t>
            </a:r>
          </a:p>
        </p:txBody>
      </p:sp>
      <p:sp>
        <p:nvSpPr>
          <p:cNvPr id="16" name="TextBox 15"/>
          <p:cNvSpPr txBox="1"/>
          <p:nvPr/>
        </p:nvSpPr>
        <p:spPr>
          <a:xfrm>
            <a:off x="1782051" y="12613860"/>
            <a:ext cx="9459865" cy="7402180"/>
          </a:xfrm>
          <a:prstGeom prst="rect">
            <a:avLst/>
          </a:prstGeom>
          <a:noFill/>
        </p:spPr>
        <p:txBody>
          <a:bodyPr wrap="square" lIns="91440" tIns="91440" rIns="91440" bIns="91440" rtlCol="0">
            <a:spAutoFit/>
          </a:bodyPr>
          <a:lstStyle/>
          <a:p>
            <a:pPr>
              <a:spcBef>
                <a:spcPts val="300"/>
              </a:spcBef>
              <a:spcAft>
                <a:spcPts val="300"/>
              </a:spcAft>
            </a:pPr>
            <a:r>
              <a:rPr lang="en-US" sz="3600" dirty="0">
                <a:latin typeface="Times New Roman" pitchFamily="18" charset="0"/>
                <a:cs typeface="Times New Roman" pitchFamily="18" charset="0"/>
              </a:rPr>
              <a:t>Introduce research and goals to begin</a:t>
            </a:r>
            <a:r>
              <a:rPr lang="en-US" sz="3600" dirty="0" smtClean="0">
                <a:latin typeface="Times New Roman" pitchFamily="18" charset="0"/>
                <a:cs typeface="Times New Roman" pitchFamily="18" charset="0"/>
              </a:rPr>
              <a:t>.  Use bullet lists rather than text – too many words make posters hard to read. </a:t>
            </a:r>
          </a:p>
          <a:p>
            <a:pPr>
              <a:spcBef>
                <a:spcPts val="300"/>
              </a:spcBef>
              <a:spcAft>
                <a:spcPts val="300"/>
              </a:spcAft>
            </a:pPr>
            <a:endParaRPr lang="en-US" sz="3600" dirty="0">
              <a:latin typeface="Times New Roman" pitchFamily="18" charset="0"/>
              <a:cs typeface="Times New Roman" pitchFamily="18" charset="0"/>
            </a:endParaRPr>
          </a:p>
          <a:p>
            <a:pPr marL="571500" indent="-571500">
              <a:spcBef>
                <a:spcPts val="600"/>
              </a:spcBef>
              <a:spcAft>
                <a:spcPts val="600"/>
              </a:spcAft>
              <a:buFont typeface="Arial" panose="020B0604020202020204" pitchFamily="34" charset="0"/>
              <a:buChar char="•"/>
            </a:pPr>
            <a:r>
              <a:rPr lang="en-US" sz="3600" dirty="0" smtClean="0">
                <a:latin typeface="Times New Roman" pitchFamily="18" charset="0"/>
                <a:cs typeface="Times New Roman" pitchFamily="18" charset="0"/>
              </a:rPr>
              <a:t>Cite previous work where appropriate; those authors may be reading your poster.</a:t>
            </a:r>
          </a:p>
          <a:p>
            <a:pPr marL="571500" indent="-571500">
              <a:spcBef>
                <a:spcPts val="600"/>
              </a:spcBef>
              <a:spcAft>
                <a:spcPts val="600"/>
              </a:spcAft>
              <a:buFont typeface="Arial" panose="020B0604020202020204" pitchFamily="34" charset="0"/>
              <a:buChar char="•"/>
            </a:pPr>
            <a:r>
              <a:rPr lang="en-US" sz="3600" dirty="0" smtClean="0">
                <a:latin typeface="Times New Roman" pitchFamily="18" charset="0"/>
                <a:cs typeface="Times New Roman" pitchFamily="18" charset="0"/>
              </a:rPr>
              <a:t>Posters are presented differently than papers.</a:t>
            </a:r>
          </a:p>
          <a:p>
            <a:pPr marL="571500" indent="-571500">
              <a:spcBef>
                <a:spcPts val="600"/>
              </a:spcBef>
              <a:spcAft>
                <a:spcPts val="600"/>
              </a:spcAft>
              <a:buFont typeface="Arial" panose="020B0604020202020204" pitchFamily="34" charset="0"/>
              <a:buChar char="•"/>
            </a:pPr>
            <a:r>
              <a:rPr lang="en-US" sz="3600" dirty="0" smtClean="0">
                <a:latin typeface="Times New Roman" pitchFamily="18" charset="0"/>
                <a:cs typeface="Times New Roman" pitchFamily="18" charset="0"/>
              </a:rPr>
              <a:t>Change section headings and section lengths as needed.</a:t>
            </a:r>
          </a:p>
          <a:p>
            <a:pPr marL="571500" indent="-571500">
              <a:spcBef>
                <a:spcPts val="600"/>
              </a:spcBef>
              <a:spcAft>
                <a:spcPts val="600"/>
              </a:spcAft>
              <a:buFont typeface="Arial" panose="020B0604020202020204" pitchFamily="34" charset="0"/>
              <a:buChar char="•"/>
            </a:pPr>
            <a:r>
              <a:rPr lang="en-US" sz="3600" dirty="0" smtClean="0">
                <a:latin typeface="Times New Roman" pitchFamily="18" charset="0"/>
                <a:cs typeface="Times New Roman" pitchFamily="18" charset="0"/>
              </a:rPr>
              <a:t>Do not change margins or the spacings between sections.</a:t>
            </a:r>
          </a:p>
          <a:p>
            <a:pPr marL="571500" indent="-571500">
              <a:spcBef>
                <a:spcPts val="600"/>
              </a:spcBef>
              <a:spcAft>
                <a:spcPts val="600"/>
              </a:spcAft>
              <a:buFont typeface="Arial" panose="020B0604020202020204" pitchFamily="34" charset="0"/>
              <a:buChar char="•"/>
            </a:pPr>
            <a:r>
              <a:rPr lang="en-US" sz="3600" dirty="0" smtClean="0">
                <a:latin typeface="Times New Roman" pitchFamily="18" charset="0"/>
                <a:cs typeface="Times New Roman" pitchFamily="18" charset="0"/>
              </a:rPr>
              <a:t>Check spelling and grammar before printing.</a:t>
            </a:r>
            <a:endParaRPr lang="en-US" sz="3600" dirty="0">
              <a:latin typeface="Times New Roman" pitchFamily="18" charset="0"/>
              <a:cs typeface="Times New Roman" pitchFamily="18" charset="0"/>
            </a:endParaRPr>
          </a:p>
        </p:txBody>
      </p:sp>
      <p:sp>
        <p:nvSpPr>
          <p:cNvPr id="19" name="TextBox 18"/>
          <p:cNvSpPr txBox="1"/>
          <p:nvPr/>
        </p:nvSpPr>
        <p:spPr>
          <a:xfrm>
            <a:off x="31308778" y="31806157"/>
            <a:ext cx="9611913" cy="3105539"/>
          </a:xfrm>
          <a:prstGeom prst="rect">
            <a:avLst/>
          </a:prstGeom>
          <a:noFill/>
        </p:spPr>
        <p:txBody>
          <a:bodyPr wrap="square" lIns="431345" tIns="215673" rIns="431345" bIns="215673" rtlCol="0">
            <a:spAutoFit/>
          </a:bodyPr>
          <a:lstStyle/>
          <a:p>
            <a:r>
              <a:rPr lang="en-US" sz="3600" dirty="0" smtClean="0">
                <a:latin typeface="Times New Roman" pitchFamily="18" charset="0"/>
                <a:cs typeface="Times New Roman" pitchFamily="18" charset="0"/>
              </a:rPr>
              <a:t>List full bibliographic information for all references cited in the poster. or important to the work  When in doubt, ensure the information allows anyone to find the paper or book for themselves.</a:t>
            </a:r>
            <a:endParaRPr lang="en-US" sz="3600" dirty="0">
              <a:latin typeface="Times New Roman" pitchFamily="18" charset="0"/>
              <a:cs typeface="Times New Roman" pitchFamily="18" charset="0"/>
            </a:endParaRPr>
          </a:p>
        </p:txBody>
      </p:sp>
      <p:sp>
        <p:nvSpPr>
          <p:cNvPr id="32" name="TextBox 31"/>
          <p:cNvSpPr txBox="1"/>
          <p:nvPr/>
        </p:nvSpPr>
        <p:spPr>
          <a:xfrm>
            <a:off x="1782051" y="29996505"/>
            <a:ext cx="9474958" cy="3883722"/>
          </a:xfrm>
          <a:prstGeom prst="rect">
            <a:avLst/>
          </a:prstGeom>
          <a:noFill/>
        </p:spPr>
        <p:txBody>
          <a:bodyPr wrap="square" lIns="91440" tIns="91440" rIns="91440" bIns="91440" rtlCol="0">
            <a:spAutoFit/>
          </a:bodyPr>
          <a:lstStyle>
            <a:defPPr>
              <a:defRPr lang="en-US"/>
            </a:defPPr>
            <a:lvl1pPr>
              <a:defRPr sz="4000">
                <a:latin typeface="Times New Roman" pitchFamily="18" charset="0"/>
                <a:cs typeface="Times New Roman" pitchFamily="18" charset="0"/>
              </a:defRPr>
            </a:lvl1pPr>
          </a:lstStyle>
          <a:p>
            <a:pPr>
              <a:spcBef>
                <a:spcPts val="300"/>
              </a:spcBef>
              <a:spcAft>
                <a:spcPts val="300"/>
              </a:spcAft>
            </a:pPr>
            <a:r>
              <a:rPr lang="en-US" sz="3600" dirty="0"/>
              <a:t>Adjust font size based on how much content you must present. </a:t>
            </a:r>
            <a:endParaRPr lang="en-US" sz="3600" dirty="0" smtClean="0"/>
          </a:p>
          <a:p>
            <a:pPr>
              <a:spcBef>
                <a:spcPts val="300"/>
              </a:spcBef>
              <a:spcAft>
                <a:spcPts val="300"/>
              </a:spcAft>
            </a:pPr>
            <a:endParaRPr lang="en-US" sz="3600" dirty="0" smtClean="0"/>
          </a:p>
          <a:p>
            <a:pPr marL="571500" indent="-571500">
              <a:spcBef>
                <a:spcPts val="600"/>
              </a:spcBef>
              <a:spcAft>
                <a:spcPts val="600"/>
              </a:spcAft>
              <a:buFont typeface="Arial" panose="020B0604020202020204" pitchFamily="34" charset="0"/>
              <a:buChar char="•"/>
            </a:pPr>
            <a:r>
              <a:rPr lang="en-US" sz="3600" dirty="0" smtClean="0"/>
              <a:t>Minimize distractions.</a:t>
            </a:r>
          </a:p>
          <a:p>
            <a:pPr marL="571500" indent="-571500">
              <a:spcBef>
                <a:spcPts val="600"/>
              </a:spcBef>
              <a:spcAft>
                <a:spcPts val="600"/>
              </a:spcAft>
              <a:buFont typeface="Arial" panose="020B0604020202020204" pitchFamily="34" charset="0"/>
              <a:buChar char="•"/>
            </a:pPr>
            <a:r>
              <a:rPr lang="en-US" sz="3600" dirty="0" smtClean="0"/>
              <a:t>Maximize understanding.</a:t>
            </a:r>
          </a:p>
          <a:p>
            <a:pPr marL="571500" indent="-571500">
              <a:spcBef>
                <a:spcPts val="600"/>
              </a:spcBef>
              <a:spcAft>
                <a:spcPts val="600"/>
              </a:spcAft>
              <a:buFont typeface="Arial" panose="020B0604020202020204" pitchFamily="34" charset="0"/>
              <a:buChar char="•"/>
            </a:pPr>
            <a:r>
              <a:rPr lang="en-US" sz="3600" dirty="0" smtClean="0"/>
              <a:t>Explain clearly and simply. </a:t>
            </a:r>
            <a:endParaRPr lang="en-US" sz="3600" dirty="0"/>
          </a:p>
        </p:txBody>
      </p:sp>
      <p:sp>
        <p:nvSpPr>
          <p:cNvPr id="33" name="TextBox 32"/>
          <p:cNvSpPr txBox="1"/>
          <p:nvPr/>
        </p:nvSpPr>
        <p:spPr>
          <a:xfrm>
            <a:off x="31372621" y="12680053"/>
            <a:ext cx="9548070" cy="3105539"/>
          </a:xfrm>
          <a:prstGeom prst="rect">
            <a:avLst/>
          </a:prstGeom>
          <a:noFill/>
        </p:spPr>
        <p:txBody>
          <a:bodyPr wrap="square" lIns="431345" tIns="215673" rIns="431345" bIns="215673" rtlCol="0">
            <a:spAutoFit/>
          </a:bodyPr>
          <a:lstStyle/>
          <a:p>
            <a:r>
              <a:rPr lang="en-US" sz="3600" dirty="0">
                <a:latin typeface="Times New Roman" pitchFamily="18" charset="0"/>
                <a:cs typeface="Times New Roman" pitchFamily="18" charset="0"/>
              </a:rPr>
              <a:t>Summarize </a:t>
            </a:r>
            <a:r>
              <a:rPr lang="en-US" sz="3600" dirty="0" smtClean="0">
                <a:latin typeface="Times New Roman" pitchFamily="18" charset="0"/>
                <a:cs typeface="Times New Roman" pitchFamily="18" charset="0"/>
              </a:rPr>
              <a:t>findings and relate them to an overall vision (the "big picture").</a:t>
            </a:r>
          </a:p>
          <a:p>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Make recommendations for future work, whether your own or others.</a:t>
            </a:r>
            <a:endParaRPr lang="en-US" sz="3600" dirty="0">
              <a:latin typeface="Times New Roman" pitchFamily="18" charset="0"/>
              <a:cs typeface="Times New Roman" pitchFamily="18" charset="0"/>
            </a:endParaRPr>
          </a:p>
        </p:txBody>
      </p:sp>
      <p:sp>
        <p:nvSpPr>
          <p:cNvPr id="46" name="TextBox 45"/>
          <p:cNvSpPr txBox="1"/>
          <p:nvPr/>
        </p:nvSpPr>
        <p:spPr>
          <a:xfrm>
            <a:off x="1330037" y="28061522"/>
            <a:ext cx="10351851" cy="1443972"/>
          </a:xfrm>
          <a:prstGeom prst="rect">
            <a:avLst/>
          </a:prstGeom>
          <a:solidFill>
            <a:schemeClr val="tx2">
              <a:lumMod val="60000"/>
              <a:lumOff val="40000"/>
              <a:alpha val="70000"/>
            </a:schemeClr>
          </a:solidFill>
          <a:ln w="19050">
            <a:solidFill>
              <a:schemeClr val="tx1"/>
            </a:solidFill>
          </a:ln>
        </p:spPr>
        <p:txBody>
          <a:bodyPr wrap="square" lIns="100115" tIns="50059" rIns="100115" bIns="50059" rtlCol="0">
            <a:spAutoFit/>
          </a:bodyPr>
          <a:lstStyle>
            <a:defPPr>
              <a:defRPr lang="en-US"/>
            </a:defPPr>
            <a:lvl1pPr algn="ctr">
              <a:defRPr b="1">
                <a:latin typeface="Times New Roman"/>
              </a:defRPr>
            </a:lvl1pPr>
          </a:lstStyle>
          <a:p>
            <a:r>
              <a:rPr lang="en-US" dirty="0"/>
              <a:t>Objectives</a:t>
            </a:r>
          </a:p>
        </p:txBody>
      </p:sp>
      <p:sp>
        <p:nvSpPr>
          <p:cNvPr id="47" name="TextBox 46"/>
          <p:cNvSpPr txBox="1"/>
          <p:nvPr/>
        </p:nvSpPr>
        <p:spPr>
          <a:xfrm>
            <a:off x="12337184" y="10780534"/>
            <a:ext cx="18003220" cy="1439726"/>
          </a:xfrm>
          <a:prstGeom prst="rect">
            <a:avLst/>
          </a:prstGeom>
          <a:solidFill>
            <a:schemeClr val="tx2">
              <a:lumMod val="60000"/>
              <a:lumOff val="40000"/>
              <a:alpha val="70000"/>
            </a:schemeClr>
          </a:solidFill>
          <a:ln w="19050">
            <a:solidFill>
              <a:schemeClr val="tx1"/>
            </a:solidFill>
          </a:ln>
        </p:spPr>
        <p:txBody>
          <a:bodyPr wrap="square" lIns="100115" tIns="50059" rIns="100115" bIns="50059" rtlCol="0">
            <a:spAutoFit/>
          </a:bodyPr>
          <a:lstStyle>
            <a:defPPr>
              <a:defRPr lang="en-US"/>
            </a:defPPr>
            <a:lvl1pPr algn="ctr">
              <a:defRPr b="1">
                <a:latin typeface="Times New Roman"/>
              </a:defRPr>
            </a:lvl1pPr>
          </a:lstStyle>
          <a:p>
            <a:r>
              <a:rPr lang="en-US" dirty="0"/>
              <a:t>Materials, Methods, Procedures</a:t>
            </a:r>
          </a:p>
        </p:txBody>
      </p:sp>
      <p:sp>
        <p:nvSpPr>
          <p:cNvPr id="48" name="TextBox 47"/>
          <p:cNvSpPr txBox="1"/>
          <p:nvPr/>
        </p:nvSpPr>
        <p:spPr>
          <a:xfrm>
            <a:off x="31029590" y="25382341"/>
            <a:ext cx="10351851" cy="1439726"/>
          </a:xfrm>
          <a:prstGeom prst="rect">
            <a:avLst/>
          </a:prstGeom>
          <a:solidFill>
            <a:schemeClr val="tx2">
              <a:lumMod val="60000"/>
              <a:lumOff val="40000"/>
              <a:alpha val="70000"/>
            </a:schemeClr>
          </a:solidFill>
          <a:ln w="19050">
            <a:solidFill>
              <a:schemeClr val="tx1"/>
            </a:solidFill>
          </a:ln>
        </p:spPr>
        <p:txBody>
          <a:bodyPr wrap="square" lIns="100115" tIns="50059" rIns="100115" bIns="50059" rtlCol="0">
            <a:spAutoFit/>
          </a:bodyPr>
          <a:lstStyle>
            <a:defPPr>
              <a:defRPr lang="en-US"/>
            </a:defPPr>
            <a:lvl1pPr algn="ctr">
              <a:defRPr b="1">
                <a:latin typeface="Times New Roman"/>
              </a:defRPr>
            </a:lvl1pPr>
          </a:lstStyle>
          <a:p>
            <a:r>
              <a:rPr lang="en-US" dirty="0"/>
              <a:t>Acknowledgements</a:t>
            </a:r>
          </a:p>
        </p:txBody>
      </p:sp>
      <p:sp>
        <p:nvSpPr>
          <p:cNvPr id="49" name="TextBox 48"/>
          <p:cNvSpPr txBox="1"/>
          <p:nvPr/>
        </p:nvSpPr>
        <p:spPr>
          <a:xfrm>
            <a:off x="31034492" y="10780073"/>
            <a:ext cx="10351851" cy="1439726"/>
          </a:xfrm>
          <a:prstGeom prst="rect">
            <a:avLst/>
          </a:prstGeom>
          <a:solidFill>
            <a:schemeClr val="tx2">
              <a:lumMod val="60000"/>
              <a:lumOff val="40000"/>
              <a:alpha val="70000"/>
            </a:schemeClr>
          </a:solidFill>
          <a:ln w="19050">
            <a:solidFill>
              <a:schemeClr val="tx1"/>
            </a:solidFill>
          </a:ln>
        </p:spPr>
        <p:txBody>
          <a:bodyPr wrap="square" lIns="100115" tIns="50059" rIns="100115" bIns="50059" rtlCol="0">
            <a:spAutoFit/>
          </a:bodyPr>
          <a:lstStyle>
            <a:defPPr>
              <a:defRPr lang="en-US"/>
            </a:defPPr>
            <a:lvl1pPr algn="ctr">
              <a:defRPr b="1">
                <a:latin typeface="Times New Roman"/>
              </a:defRPr>
            </a:lvl1pPr>
          </a:lstStyle>
          <a:p>
            <a:r>
              <a:rPr lang="en-US" dirty="0"/>
              <a:t>Conclusions</a:t>
            </a:r>
          </a:p>
        </p:txBody>
      </p:sp>
      <p:sp>
        <p:nvSpPr>
          <p:cNvPr id="50" name="TextBox 49"/>
          <p:cNvSpPr txBox="1"/>
          <p:nvPr/>
        </p:nvSpPr>
        <p:spPr>
          <a:xfrm>
            <a:off x="31029589" y="29996506"/>
            <a:ext cx="10351851" cy="1439726"/>
          </a:xfrm>
          <a:prstGeom prst="rect">
            <a:avLst/>
          </a:prstGeom>
          <a:solidFill>
            <a:schemeClr val="tx2">
              <a:lumMod val="60000"/>
              <a:lumOff val="40000"/>
              <a:alpha val="70000"/>
            </a:schemeClr>
          </a:solidFill>
          <a:ln w="19050">
            <a:solidFill>
              <a:schemeClr val="tx1"/>
            </a:solidFill>
          </a:ln>
        </p:spPr>
        <p:txBody>
          <a:bodyPr wrap="square" lIns="100115" tIns="50059" rIns="100115" bIns="50059" rtlCol="0">
            <a:spAutoFit/>
          </a:bodyPr>
          <a:lstStyle>
            <a:defPPr>
              <a:defRPr lang="en-US"/>
            </a:defPPr>
            <a:lvl1pPr algn="ctr">
              <a:defRPr b="1">
                <a:latin typeface="Times New Roman"/>
              </a:defRPr>
            </a:lvl1pPr>
          </a:lstStyle>
          <a:p>
            <a:r>
              <a:rPr lang="en-US" dirty="0"/>
              <a:t>References</a:t>
            </a:r>
          </a:p>
        </p:txBody>
      </p:sp>
      <p:sp>
        <p:nvSpPr>
          <p:cNvPr id="27" name="TextBox 26"/>
          <p:cNvSpPr txBox="1"/>
          <p:nvPr/>
        </p:nvSpPr>
        <p:spPr>
          <a:xfrm>
            <a:off x="12752438" y="12613860"/>
            <a:ext cx="8211288" cy="6940010"/>
          </a:xfrm>
          <a:prstGeom prst="rect">
            <a:avLst/>
          </a:prstGeom>
          <a:noFill/>
        </p:spPr>
        <p:txBody>
          <a:bodyPr wrap="square" lIns="91440" tIns="91440" rIns="91440" bIns="91440" rtlCol="0">
            <a:spAutoFit/>
          </a:bodyPr>
          <a:lstStyle>
            <a:defPPr>
              <a:defRPr lang="en-US"/>
            </a:defPPr>
            <a:lvl1pPr>
              <a:defRPr sz="3200">
                <a:latin typeface="Times New Roman" pitchFamily="18" charset="0"/>
                <a:cs typeface="Times New Roman" pitchFamily="18" charset="0"/>
              </a:defRPr>
            </a:lvl1pPr>
          </a:lstStyle>
          <a:p>
            <a:pPr>
              <a:spcBef>
                <a:spcPts val="300"/>
              </a:spcBef>
              <a:spcAft>
                <a:spcPts val="300"/>
              </a:spcAft>
            </a:pPr>
            <a:r>
              <a:rPr lang="en-US" sz="3600" dirty="0" smtClean="0"/>
              <a:t>Important </a:t>
            </a:r>
            <a:r>
              <a:rPr lang="en-US" sz="3600" dirty="0"/>
              <a:t>data should be </a:t>
            </a:r>
            <a:r>
              <a:rPr lang="en-US" sz="3600" dirty="0" smtClean="0"/>
              <a:t>shown in charts (not tables) and </a:t>
            </a:r>
            <a:r>
              <a:rPr lang="en-US" sz="3600" dirty="0"/>
              <a:t>placed in </a:t>
            </a:r>
            <a:r>
              <a:rPr lang="en-US" sz="3600" dirty="0" smtClean="0"/>
              <a:t>this </a:t>
            </a:r>
            <a:r>
              <a:rPr lang="en-US" sz="3600" dirty="0"/>
              <a:t>larger middle </a:t>
            </a:r>
            <a:r>
              <a:rPr lang="en-US" sz="3600" dirty="0" smtClean="0"/>
              <a:t>column in an order such that the viewer can follow your work.  </a:t>
            </a:r>
          </a:p>
          <a:p>
            <a:pPr>
              <a:spcBef>
                <a:spcPts val="300"/>
              </a:spcBef>
              <a:spcAft>
                <a:spcPts val="300"/>
              </a:spcAft>
            </a:pPr>
            <a:endParaRPr lang="en-US" sz="3600" dirty="0" smtClean="0"/>
          </a:p>
          <a:p>
            <a:pPr>
              <a:spcBef>
                <a:spcPts val="300"/>
              </a:spcBef>
              <a:spcAft>
                <a:spcPts val="300"/>
              </a:spcAft>
            </a:pPr>
            <a:r>
              <a:rPr lang="en-US" sz="3600" dirty="0" smtClean="0"/>
              <a:t>Answer these questions:</a:t>
            </a:r>
          </a:p>
          <a:p>
            <a:pPr marL="514350" indent="-514350">
              <a:spcBef>
                <a:spcPts val="600"/>
              </a:spcBef>
              <a:spcAft>
                <a:spcPts val="600"/>
              </a:spcAft>
              <a:buFont typeface="+mj-lt"/>
              <a:buAutoNum type="arabicPeriod"/>
            </a:pPr>
            <a:r>
              <a:rPr lang="en-US" sz="3600" dirty="0" smtClean="0"/>
              <a:t>What did you do?</a:t>
            </a:r>
          </a:p>
          <a:p>
            <a:pPr marL="514350" indent="-514350">
              <a:spcBef>
                <a:spcPts val="600"/>
              </a:spcBef>
              <a:spcAft>
                <a:spcPts val="600"/>
              </a:spcAft>
              <a:buFont typeface="+mj-lt"/>
              <a:buAutoNum type="arabicPeriod"/>
            </a:pPr>
            <a:r>
              <a:rPr lang="en-US" sz="3600" dirty="0" smtClean="0"/>
              <a:t>With what materials?</a:t>
            </a:r>
          </a:p>
          <a:p>
            <a:pPr marL="514350" indent="-514350">
              <a:spcBef>
                <a:spcPts val="600"/>
              </a:spcBef>
              <a:spcAft>
                <a:spcPts val="600"/>
              </a:spcAft>
              <a:buFont typeface="+mj-lt"/>
              <a:buAutoNum type="arabicPeriod"/>
            </a:pPr>
            <a:r>
              <a:rPr lang="en-US" sz="3600" dirty="0" smtClean="0"/>
              <a:t>Using what techniques?</a:t>
            </a:r>
          </a:p>
          <a:p>
            <a:pPr marL="514350" indent="-514350">
              <a:spcBef>
                <a:spcPts val="600"/>
              </a:spcBef>
              <a:spcAft>
                <a:spcPts val="600"/>
              </a:spcAft>
              <a:buFont typeface="+mj-lt"/>
              <a:buAutoNum type="arabicPeriod"/>
            </a:pPr>
            <a:r>
              <a:rPr lang="en-US" sz="3600" dirty="0" smtClean="0"/>
              <a:t>What were the results?</a:t>
            </a:r>
          </a:p>
          <a:p>
            <a:pPr marL="514350" indent="-514350">
              <a:spcBef>
                <a:spcPts val="600"/>
              </a:spcBef>
              <a:spcAft>
                <a:spcPts val="600"/>
              </a:spcAft>
              <a:buFont typeface="+mj-lt"/>
              <a:buAutoNum type="arabicPeriod"/>
            </a:pPr>
            <a:r>
              <a:rPr lang="en-US" sz="3600" dirty="0" smtClean="0"/>
              <a:t>What do they mean?</a:t>
            </a:r>
          </a:p>
        </p:txBody>
      </p:sp>
      <p:sp>
        <p:nvSpPr>
          <p:cNvPr id="30" name="TextBox 29"/>
          <p:cNvSpPr txBox="1"/>
          <p:nvPr/>
        </p:nvSpPr>
        <p:spPr>
          <a:xfrm>
            <a:off x="21649105" y="12613860"/>
            <a:ext cx="8211288" cy="7290365"/>
          </a:xfrm>
          <a:prstGeom prst="rect">
            <a:avLst/>
          </a:prstGeom>
          <a:noFill/>
        </p:spPr>
        <p:txBody>
          <a:bodyPr wrap="square" lIns="91440" tIns="91440" rIns="91440" bIns="91440" rtlCol="0">
            <a:spAutoFit/>
          </a:bodyPr>
          <a:lstStyle>
            <a:defPPr>
              <a:defRPr lang="en-US"/>
            </a:defPPr>
            <a:lvl1pPr>
              <a:defRPr sz="3200">
                <a:latin typeface="Times New Roman" pitchFamily="18" charset="0"/>
                <a:cs typeface="Times New Roman" pitchFamily="18" charset="0"/>
              </a:defRPr>
            </a:lvl1pPr>
          </a:lstStyle>
          <a:p>
            <a:pPr>
              <a:spcBef>
                <a:spcPts val="300"/>
              </a:spcBef>
              <a:spcAft>
                <a:spcPts val="300"/>
              </a:spcAft>
            </a:pPr>
            <a:r>
              <a:rPr lang="en-US" sz="3600" dirty="0" smtClean="0"/>
              <a:t>Rules for charts:</a:t>
            </a:r>
          </a:p>
          <a:p>
            <a:pPr marL="514350" indent="-514350">
              <a:spcBef>
                <a:spcPts val="600"/>
              </a:spcBef>
              <a:spcAft>
                <a:spcPts val="600"/>
              </a:spcAft>
              <a:buFont typeface="+mj-lt"/>
              <a:buAutoNum type="arabicPeriod"/>
            </a:pPr>
            <a:r>
              <a:rPr lang="en-US" sz="3600" dirty="0" smtClean="0"/>
              <a:t>Make all symbols, lines, and labels </a:t>
            </a:r>
            <a:r>
              <a:rPr lang="en-US" sz="3600" u="sng" dirty="0" smtClean="0"/>
              <a:t>readable from 3 meters away</a:t>
            </a:r>
            <a:r>
              <a:rPr lang="en-US" sz="3600" dirty="0" smtClean="0"/>
              <a:t>.</a:t>
            </a:r>
          </a:p>
          <a:p>
            <a:pPr marL="514350" indent="-514350">
              <a:spcBef>
                <a:spcPts val="600"/>
              </a:spcBef>
              <a:spcAft>
                <a:spcPts val="600"/>
              </a:spcAft>
              <a:buFont typeface="+mj-lt"/>
              <a:buAutoNum type="arabicPeriod"/>
            </a:pPr>
            <a:r>
              <a:rPr lang="en-US" sz="3600" dirty="0" smtClean="0"/>
              <a:t>Fully label everything that the viewer needs to understand.</a:t>
            </a:r>
          </a:p>
          <a:p>
            <a:pPr marL="514350" indent="-514350">
              <a:spcBef>
                <a:spcPts val="600"/>
              </a:spcBef>
              <a:spcAft>
                <a:spcPts val="600"/>
              </a:spcAft>
              <a:buFont typeface="+mj-lt"/>
              <a:buAutoNum type="arabicPeriod"/>
            </a:pPr>
            <a:r>
              <a:rPr lang="en-US" sz="3600" dirty="0" smtClean="0"/>
              <a:t>Include units of measure.  (Is it meters per second or furlongs per fortnight?)</a:t>
            </a:r>
          </a:p>
          <a:p>
            <a:pPr marL="514350" indent="-514350">
              <a:spcBef>
                <a:spcPts val="600"/>
              </a:spcBef>
              <a:spcAft>
                <a:spcPts val="600"/>
              </a:spcAft>
              <a:buFont typeface="+mj-lt"/>
              <a:buAutoNum type="arabicPeriod"/>
            </a:pPr>
            <a:r>
              <a:rPr lang="en-US" sz="3600" dirty="0" smtClean="0"/>
              <a:t>Reduce text as much as possible while retaining understandability.</a:t>
            </a:r>
          </a:p>
          <a:p>
            <a:endParaRPr lang="en-US" sz="3600" dirty="0"/>
          </a:p>
          <a:p>
            <a:pPr>
              <a:spcBef>
                <a:spcPts val="300"/>
              </a:spcBef>
              <a:spcAft>
                <a:spcPts val="300"/>
              </a:spcAft>
            </a:pPr>
            <a:r>
              <a:rPr lang="en-US" sz="3600" dirty="0"/>
              <a:t>Make your poster self-explanatory for times when you cannot be there to </a:t>
            </a:r>
            <a:r>
              <a:rPr lang="en-US" sz="3600" dirty="0" smtClean="0"/>
              <a:t>explain.</a:t>
            </a:r>
            <a:endParaRPr lang="en-US" sz="3600" dirty="0"/>
          </a:p>
        </p:txBody>
      </p:sp>
      <p:grpSp>
        <p:nvGrpSpPr>
          <p:cNvPr id="2" name="Group 1"/>
          <p:cNvGrpSpPr/>
          <p:nvPr/>
        </p:nvGrpSpPr>
        <p:grpSpPr>
          <a:xfrm>
            <a:off x="1330036" y="10780073"/>
            <a:ext cx="10351852" cy="16570993"/>
            <a:chOff x="696414" y="9616295"/>
            <a:chExt cx="10515601" cy="17104629"/>
          </a:xfrm>
        </p:grpSpPr>
        <p:sp>
          <p:nvSpPr>
            <p:cNvPr id="45" name="TextBox 44"/>
            <p:cNvSpPr txBox="1"/>
            <p:nvPr/>
          </p:nvSpPr>
          <p:spPr>
            <a:xfrm>
              <a:off x="696415" y="9616295"/>
              <a:ext cx="10515600" cy="1490472"/>
            </a:xfrm>
            <a:prstGeom prst="rect">
              <a:avLst/>
            </a:prstGeom>
            <a:solidFill>
              <a:schemeClr val="tx2">
                <a:lumMod val="60000"/>
                <a:lumOff val="40000"/>
                <a:alpha val="70000"/>
              </a:schemeClr>
            </a:solidFill>
            <a:ln w="19050">
              <a:solidFill>
                <a:schemeClr val="tx1"/>
              </a:solidFill>
            </a:ln>
          </p:spPr>
          <p:txBody>
            <a:bodyPr wrap="square" lIns="100115" tIns="50059" rIns="100115" bIns="50059" rtlCol="0">
              <a:spAutoFit/>
            </a:bodyPr>
            <a:lstStyle/>
            <a:p>
              <a:pPr algn="ctr"/>
              <a:r>
                <a:rPr lang="en-US" b="1" dirty="0" smtClean="0">
                  <a:latin typeface="Times New Roman"/>
                </a:rPr>
                <a:t>Introduction</a:t>
              </a:r>
              <a:endParaRPr lang="en-US" b="1" dirty="0">
                <a:latin typeface="Times New Roman"/>
              </a:endParaRPr>
            </a:p>
          </p:txBody>
        </p:sp>
        <p:sp>
          <p:nvSpPr>
            <p:cNvPr id="34" name="Rectangle 33"/>
            <p:cNvSpPr/>
            <p:nvPr/>
          </p:nvSpPr>
          <p:spPr>
            <a:xfrm>
              <a:off x="696414" y="9616295"/>
              <a:ext cx="10515600" cy="1710462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25028" tIns="12516" rIns="25028" bIns="12516" rtlCol="0" anchor="ctr"/>
            <a:lstStyle/>
            <a:p>
              <a:pPr algn="ctr"/>
              <a:endParaRPr lang="en-US" dirty="0"/>
            </a:p>
          </p:txBody>
        </p:sp>
      </p:grpSp>
      <p:sp>
        <p:nvSpPr>
          <p:cNvPr id="35" name="TextBox 34"/>
          <p:cNvSpPr txBox="1"/>
          <p:nvPr/>
        </p:nvSpPr>
        <p:spPr>
          <a:xfrm>
            <a:off x="12721628" y="38171306"/>
            <a:ext cx="8242098" cy="1133063"/>
          </a:xfrm>
          <a:prstGeom prst="rect">
            <a:avLst/>
          </a:prstGeom>
          <a:noFill/>
        </p:spPr>
        <p:txBody>
          <a:bodyPr wrap="square" lIns="91440" tIns="91440" rIns="91440" bIns="91440" rtlCol="0">
            <a:spAutoFit/>
          </a:bodyPr>
          <a:lstStyle>
            <a:defPPr>
              <a:defRPr lang="en-US"/>
            </a:defPPr>
            <a:lvl1pPr algn="ctr">
              <a:spcBef>
                <a:spcPts val="300"/>
              </a:spcBef>
              <a:spcAft>
                <a:spcPts val="300"/>
              </a:spcAft>
              <a:defRPr sz="3600">
                <a:latin typeface="Arial" panose="020B0604020202020204" pitchFamily="34" charset="0"/>
                <a:cs typeface="Arial" panose="020B0604020202020204" pitchFamily="34" charset="0"/>
              </a:defRPr>
            </a:lvl1pPr>
          </a:lstStyle>
          <a:p>
            <a:r>
              <a:rPr lang="en-US" sz="3200" i="1" dirty="0"/>
              <a:t>This </a:t>
            </a:r>
            <a:r>
              <a:rPr lang="en-US" sz="3200" i="1" dirty="0" smtClean="0"/>
              <a:t>chart has </a:t>
            </a:r>
            <a:r>
              <a:rPr lang="en-US" sz="3200" i="1" dirty="0"/>
              <a:t>no labels, units, or </a:t>
            </a:r>
            <a:r>
              <a:rPr lang="en-US" sz="3200" i="1" dirty="0" smtClean="0"/>
              <a:t>title, though it is large enough.</a:t>
            </a:r>
            <a:endParaRPr lang="en-US" sz="3200" i="1" dirty="0"/>
          </a:p>
        </p:txBody>
      </p:sp>
      <p:sp>
        <p:nvSpPr>
          <p:cNvPr id="36" name="Rectangle 35"/>
          <p:cNvSpPr/>
          <p:nvPr/>
        </p:nvSpPr>
        <p:spPr>
          <a:xfrm>
            <a:off x="1330036" y="28061522"/>
            <a:ext cx="10351851" cy="1346953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25028" tIns="12516" rIns="25028" bIns="12516" rtlCol="0" anchor="ctr"/>
          <a:lstStyle/>
          <a:p>
            <a:pPr algn="ctr"/>
            <a:endParaRPr lang="en-US" dirty="0"/>
          </a:p>
        </p:txBody>
      </p:sp>
      <p:sp>
        <p:nvSpPr>
          <p:cNvPr id="38" name="Rectangle 37"/>
          <p:cNvSpPr/>
          <p:nvPr/>
        </p:nvSpPr>
        <p:spPr>
          <a:xfrm>
            <a:off x="31029590" y="10780073"/>
            <a:ext cx="10351851" cy="13924836"/>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25028" tIns="12516" rIns="25028" bIns="12516" rtlCol="0" anchor="ctr"/>
          <a:lstStyle/>
          <a:p>
            <a:pPr algn="ctr"/>
            <a:endParaRPr lang="en-US" dirty="0"/>
          </a:p>
        </p:txBody>
      </p:sp>
      <p:sp>
        <p:nvSpPr>
          <p:cNvPr id="39" name="TextBox 38"/>
          <p:cNvSpPr txBox="1"/>
          <p:nvPr/>
        </p:nvSpPr>
        <p:spPr>
          <a:xfrm>
            <a:off x="31308778" y="27254187"/>
            <a:ext cx="9611913" cy="1495398"/>
          </a:xfrm>
          <a:prstGeom prst="rect">
            <a:avLst/>
          </a:prstGeom>
          <a:noFill/>
        </p:spPr>
        <p:txBody>
          <a:bodyPr wrap="square" lIns="431345" tIns="215673" rIns="431345" bIns="215673" rtlCol="0">
            <a:spAutoFit/>
          </a:bodyPr>
          <a:lstStyle/>
          <a:p>
            <a:r>
              <a:rPr lang="en-US" sz="3600" dirty="0" smtClean="0">
                <a:latin typeface="Times New Roman" pitchFamily="18" charset="0"/>
                <a:cs typeface="Times New Roman" pitchFamily="18" charset="0"/>
              </a:rPr>
              <a:t>Thank all people and institutions who </a:t>
            </a:r>
            <a:r>
              <a:rPr lang="en-US" sz="3600" dirty="0">
                <a:latin typeface="Times New Roman" pitchFamily="18" charset="0"/>
                <a:cs typeface="Times New Roman" pitchFamily="18" charset="0"/>
              </a:rPr>
              <a:t>have contributed to the research. </a:t>
            </a:r>
          </a:p>
        </p:txBody>
      </p:sp>
      <p:sp>
        <p:nvSpPr>
          <p:cNvPr id="10" name="Rectangle 9"/>
          <p:cNvSpPr/>
          <p:nvPr/>
        </p:nvSpPr>
        <p:spPr>
          <a:xfrm>
            <a:off x="12337184" y="10780073"/>
            <a:ext cx="18003220" cy="3075098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25028" tIns="12516" rIns="25028" bIns="12516" rtlCol="0" anchor="ctr"/>
          <a:lstStyle/>
          <a:p>
            <a:pPr algn="ctr"/>
            <a:endParaRPr lang="en-US" dirty="0"/>
          </a:p>
        </p:txBody>
      </p:sp>
      <p:sp>
        <p:nvSpPr>
          <p:cNvPr id="40" name="Rectangle 39"/>
          <p:cNvSpPr/>
          <p:nvPr/>
        </p:nvSpPr>
        <p:spPr>
          <a:xfrm>
            <a:off x="31029590" y="25382341"/>
            <a:ext cx="10351851" cy="3986424"/>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25028" tIns="12516" rIns="25028" bIns="12516" rtlCol="0" anchor="ctr"/>
          <a:lstStyle/>
          <a:p>
            <a:pPr algn="ctr"/>
            <a:endParaRPr lang="en-US" dirty="0"/>
          </a:p>
        </p:txBody>
      </p:sp>
      <p:sp>
        <p:nvSpPr>
          <p:cNvPr id="41" name="Rectangle 40"/>
          <p:cNvSpPr/>
          <p:nvPr/>
        </p:nvSpPr>
        <p:spPr>
          <a:xfrm>
            <a:off x="31029590" y="29996506"/>
            <a:ext cx="10351851" cy="11534548"/>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25028" tIns="12516" rIns="25028" bIns="12516" rtlCol="0" anchor="ctr"/>
          <a:lstStyle/>
          <a:p>
            <a:pPr algn="ctr"/>
            <a:endParaRPr lang="en-US" dirty="0"/>
          </a:p>
        </p:txBody>
      </p:sp>
      <p:pic>
        <p:nvPicPr>
          <p:cNvPr id="43" name="Picture 42" descr="C:\Users\gertschl\Documents\Teaching\GE 1150\supplemental\Energy Resources\us_windmap_80meters-tiny.jpg"/>
          <p:cNvPicPr/>
          <p:nvPr/>
        </p:nvPicPr>
        <p:blipFill>
          <a:blip r:embed="rId5">
            <a:extLst>
              <a:ext uri="{28A0092B-C50C-407E-A947-70E740481C1C}">
                <a14:useLocalDpi xmlns:a14="http://schemas.microsoft.com/office/drawing/2010/main" val="0"/>
              </a:ext>
            </a:extLst>
          </a:blip>
          <a:srcRect/>
          <a:stretch>
            <a:fillRect/>
          </a:stretch>
        </p:blipFill>
        <p:spPr bwMode="auto">
          <a:xfrm>
            <a:off x="21345170" y="26834298"/>
            <a:ext cx="8995234" cy="6627163"/>
          </a:xfrm>
          <a:prstGeom prst="rect">
            <a:avLst/>
          </a:prstGeom>
          <a:noFill/>
          <a:ln>
            <a:noFill/>
          </a:ln>
        </p:spPr>
      </p:pic>
      <p:sp>
        <p:nvSpPr>
          <p:cNvPr id="44" name="TextBox 43"/>
          <p:cNvSpPr txBox="1"/>
          <p:nvPr/>
        </p:nvSpPr>
        <p:spPr>
          <a:xfrm>
            <a:off x="12752437" y="33237304"/>
            <a:ext cx="17107956" cy="655983"/>
          </a:xfrm>
          <a:prstGeom prst="rect">
            <a:avLst/>
          </a:prstGeom>
          <a:noFill/>
        </p:spPr>
        <p:txBody>
          <a:bodyPr wrap="square" lIns="91440" tIns="91440" rIns="91440" bIns="91440" rtlCol="0">
            <a:spAutoFit/>
          </a:bodyPr>
          <a:lstStyle>
            <a:defPPr>
              <a:defRPr lang="en-US"/>
            </a:defPPr>
            <a:lvl1pPr>
              <a:defRPr sz="3200">
                <a:latin typeface="Times New Roman" pitchFamily="18" charset="0"/>
                <a:cs typeface="Times New Roman" pitchFamily="18" charset="0"/>
              </a:defRPr>
            </a:lvl1pPr>
          </a:lstStyle>
          <a:p>
            <a:pPr algn="ctr">
              <a:spcBef>
                <a:spcPts val="300"/>
              </a:spcBef>
              <a:spcAft>
                <a:spcPts val="300"/>
              </a:spcAft>
            </a:pPr>
            <a:r>
              <a:rPr lang="en-US" i="1" dirty="0" smtClean="0">
                <a:latin typeface="Arial" panose="020B0604020202020204" pitchFamily="34" charset="0"/>
                <a:cs typeface="Arial" panose="020B0604020202020204" pitchFamily="34" charset="0"/>
              </a:rPr>
              <a:t>Be sure all figures have </a:t>
            </a:r>
            <a:r>
              <a:rPr lang="en-US" i="1" u="sng" dirty="0" smtClean="0">
                <a:latin typeface="Arial" panose="020B0604020202020204" pitchFamily="34" charset="0"/>
                <a:cs typeface="Arial" panose="020B0604020202020204" pitchFamily="34" charset="0"/>
              </a:rPr>
              <a:t>sufficient </a:t>
            </a:r>
            <a:r>
              <a:rPr lang="en-US" i="1" u="sng" smtClean="0">
                <a:latin typeface="Arial" panose="020B0604020202020204" pitchFamily="34" charset="0"/>
                <a:cs typeface="Arial" panose="020B0604020202020204" pitchFamily="34" charset="0"/>
              </a:rPr>
              <a:t>resolution </a:t>
            </a:r>
            <a:r>
              <a:rPr lang="en-US" i="1" smtClean="0">
                <a:latin typeface="Arial" panose="020B0604020202020204" pitchFamily="34" charset="0"/>
                <a:cs typeface="Arial" panose="020B0604020202020204" pitchFamily="34" charset="0"/>
              </a:rPr>
              <a:t>.  Zoom in to 100% to check this.</a:t>
            </a:r>
            <a:endParaRPr lang="en-US" i="1" dirty="0">
              <a:latin typeface="Arial" panose="020B0604020202020204" pitchFamily="34" charset="0"/>
              <a:cs typeface="Arial" panose="020B0604020202020204" pitchFamily="34" charset="0"/>
            </a:endParaRPr>
          </a:p>
        </p:txBody>
      </p:sp>
      <p:sp>
        <p:nvSpPr>
          <p:cNvPr id="51" name="TextBox 50"/>
          <p:cNvSpPr txBox="1"/>
          <p:nvPr/>
        </p:nvSpPr>
        <p:spPr>
          <a:xfrm>
            <a:off x="21348169" y="23409698"/>
            <a:ext cx="8512223" cy="655983"/>
          </a:xfrm>
          <a:prstGeom prst="rect">
            <a:avLst/>
          </a:prstGeom>
          <a:noFill/>
        </p:spPr>
        <p:txBody>
          <a:bodyPr wrap="square" lIns="91440" tIns="91440" rIns="91440" bIns="91440" rtlCol="0">
            <a:spAutoFit/>
          </a:bodyPr>
          <a:lstStyle>
            <a:defPPr>
              <a:defRPr lang="en-US"/>
            </a:defPPr>
            <a:lvl1pPr>
              <a:defRPr sz="3200">
                <a:latin typeface="Times New Roman" pitchFamily="18" charset="0"/>
                <a:cs typeface="Times New Roman" pitchFamily="18" charset="0"/>
              </a:defRPr>
            </a:lvl1pPr>
          </a:lstStyle>
          <a:p>
            <a:pPr algn="ctr">
              <a:spcBef>
                <a:spcPts val="300"/>
              </a:spcBef>
              <a:spcAft>
                <a:spcPts val="300"/>
              </a:spcAft>
            </a:pPr>
            <a:r>
              <a:rPr lang="en-US" i="1" dirty="0" smtClean="0">
                <a:latin typeface="Arial" panose="020B0604020202020204" pitchFamily="34" charset="0"/>
                <a:cs typeface="Arial" panose="020B0604020202020204" pitchFamily="34" charset="0"/>
              </a:rPr>
              <a:t>Be sure all figures are </a:t>
            </a:r>
            <a:r>
              <a:rPr lang="en-US" i="1" u="sng" dirty="0" smtClean="0">
                <a:latin typeface="Arial" panose="020B0604020202020204" pitchFamily="34" charset="0"/>
                <a:cs typeface="Arial" panose="020B0604020202020204" pitchFamily="34" charset="0"/>
              </a:rPr>
              <a:t>free of distortion</a:t>
            </a:r>
            <a:r>
              <a:rPr lang="en-US" i="1" dirty="0" smtClean="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p:txBody>
      </p:sp>
      <p:grpSp>
        <p:nvGrpSpPr>
          <p:cNvPr id="15" name="Group 14"/>
          <p:cNvGrpSpPr/>
          <p:nvPr/>
        </p:nvGrpSpPr>
        <p:grpSpPr>
          <a:xfrm>
            <a:off x="21250966" y="20571182"/>
            <a:ext cx="9001151" cy="2842173"/>
            <a:chOff x="16156712" y="21834101"/>
            <a:chExt cx="9143534" cy="2933700"/>
          </a:xfrm>
        </p:grpSpPr>
        <p:pic>
          <p:nvPicPr>
            <p:cNvPr id="52" name="Picture 51"/>
            <p:cNvPicPr/>
            <p:nvPr/>
          </p:nvPicPr>
          <p:blipFill>
            <a:blip r:embed="rId6"/>
            <a:stretch>
              <a:fillRect/>
            </a:stretch>
          </p:blipFill>
          <p:spPr>
            <a:xfrm>
              <a:off x="16156712" y="21837911"/>
              <a:ext cx="2926080" cy="2926080"/>
            </a:xfrm>
            <a:prstGeom prst="rect">
              <a:avLst/>
            </a:prstGeom>
          </p:spPr>
        </p:pic>
        <p:pic>
          <p:nvPicPr>
            <p:cNvPr id="53" name="Picture 52"/>
            <p:cNvPicPr/>
            <p:nvPr/>
          </p:nvPicPr>
          <p:blipFill>
            <a:blip r:embed="rId6"/>
            <a:stretch>
              <a:fillRect/>
            </a:stretch>
          </p:blipFill>
          <p:spPr>
            <a:xfrm>
              <a:off x="19772127" y="22377503"/>
              <a:ext cx="2999021" cy="1846897"/>
            </a:xfrm>
            <a:prstGeom prst="rect">
              <a:avLst/>
            </a:prstGeom>
          </p:spPr>
        </p:pic>
        <p:pic>
          <p:nvPicPr>
            <p:cNvPr id="54" name="Picture 53"/>
            <p:cNvPicPr/>
            <p:nvPr/>
          </p:nvPicPr>
          <p:blipFill>
            <a:blip r:embed="rId6"/>
            <a:stretch>
              <a:fillRect/>
            </a:stretch>
          </p:blipFill>
          <p:spPr>
            <a:xfrm>
              <a:off x="23552250" y="21834101"/>
              <a:ext cx="1747996" cy="2933700"/>
            </a:xfrm>
            <a:prstGeom prst="rect">
              <a:avLst/>
            </a:prstGeom>
          </p:spPr>
        </p:pic>
        <p:grpSp>
          <p:nvGrpSpPr>
            <p:cNvPr id="55" name="Group 54"/>
            <p:cNvGrpSpPr/>
            <p:nvPr/>
          </p:nvGrpSpPr>
          <p:grpSpPr>
            <a:xfrm rot="5400000">
              <a:off x="23268960" y="22596101"/>
              <a:ext cx="2314575" cy="1409700"/>
              <a:chOff x="0" y="-1"/>
              <a:chExt cx="2314576" cy="1409701"/>
            </a:xfrm>
          </p:grpSpPr>
          <p:cxnSp>
            <p:nvCxnSpPr>
              <p:cNvPr id="59" name="Straight Connector 58"/>
              <p:cNvCxnSpPr/>
              <p:nvPr/>
            </p:nvCxnSpPr>
            <p:spPr>
              <a:xfrm>
                <a:off x="0" y="0"/>
                <a:ext cx="2286000" cy="1409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8576" y="-1"/>
                <a:ext cx="2286000" cy="1409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0114349" y="22596101"/>
              <a:ext cx="2314575" cy="1409700"/>
              <a:chOff x="0" y="0"/>
              <a:chExt cx="2314575" cy="1409700"/>
            </a:xfrm>
          </p:grpSpPr>
          <p:cxnSp>
            <p:nvCxnSpPr>
              <p:cNvPr id="57" name="Straight Connector 56"/>
              <p:cNvCxnSpPr/>
              <p:nvPr/>
            </p:nvCxnSpPr>
            <p:spPr>
              <a:xfrm>
                <a:off x="0" y="0"/>
                <a:ext cx="2286000" cy="1409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8575" y="0"/>
                <a:ext cx="2286000" cy="1409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p:cNvGrpSpPr/>
          <p:nvPr/>
        </p:nvGrpSpPr>
        <p:grpSpPr>
          <a:xfrm>
            <a:off x="21672286" y="27549210"/>
            <a:ext cx="8260495" cy="5237939"/>
            <a:chOff x="0" y="0"/>
            <a:chExt cx="2314575" cy="1409700"/>
          </a:xfrm>
        </p:grpSpPr>
        <p:cxnSp>
          <p:nvCxnSpPr>
            <p:cNvPr id="62" name="Straight Connector 61"/>
            <p:cNvCxnSpPr/>
            <p:nvPr/>
          </p:nvCxnSpPr>
          <p:spPr>
            <a:xfrm>
              <a:off x="0" y="0"/>
              <a:ext cx="2286000" cy="1409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8575" y="0"/>
              <a:ext cx="2286000" cy="1409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26" name="Picture 2" descr="C:\Users\gertschl\Documents\Teaching\GE 1150\supplemental\Igneous Rx\gabbro2.jpg"/>
          <p:cNvPicPr>
            <a:picLocks noChangeAspect="1" noChangeArrowheads="1"/>
          </p:cNvPicPr>
          <p:nvPr/>
        </p:nvPicPr>
        <p:blipFill rotWithShape="1">
          <a:blip r:embed="rId7">
            <a:extLst>
              <a:ext uri="{28A0092B-C50C-407E-A947-70E740481C1C}">
                <a14:useLocalDpi xmlns:a14="http://schemas.microsoft.com/office/drawing/2010/main" val="0"/>
              </a:ext>
            </a:extLst>
          </a:blip>
          <a:srcRect l="11250" r="4250"/>
          <a:stretch/>
        </p:blipFill>
        <p:spPr bwMode="auto">
          <a:xfrm>
            <a:off x="13403828" y="19859540"/>
            <a:ext cx="6856648" cy="5989176"/>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2835946" y="25862372"/>
            <a:ext cx="8015259" cy="655983"/>
          </a:xfrm>
          <a:prstGeom prst="rect">
            <a:avLst/>
          </a:prstGeom>
          <a:noFill/>
        </p:spPr>
        <p:txBody>
          <a:bodyPr wrap="square" lIns="91440" tIns="91440" rIns="91440" bIns="91440" rtlCol="0">
            <a:spAutoFit/>
          </a:bodyPr>
          <a:lstStyle>
            <a:defPPr>
              <a:defRPr lang="en-US"/>
            </a:defPPr>
            <a:lvl1pPr>
              <a:defRPr sz="3200">
                <a:latin typeface="Times New Roman" pitchFamily="18" charset="0"/>
                <a:cs typeface="Times New Roman" pitchFamily="18" charset="0"/>
              </a:defRPr>
            </a:lvl1pPr>
          </a:lstStyle>
          <a:p>
            <a:pPr algn="ctr">
              <a:spcBef>
                <a:spcPts val="300"/>
              </a:spcBef>
              <a:spcAft>
                <a:spcPts val="300"/>
              </a:spcAft>
            </a:pPr>
            <a:r>
              <a:rPr lang="en-US" i="1" dirty="0" smtClean="0">
                <a:latin typeface="Arial" panose="020B0604020202020204" pitchFamily="34" charset="0"/>
                <a:cs typeface="Arial" panose="020B0604020202020204" pitchFamily="34" charset="0"/>
              </a:rPr>
              <a:t>Include scales when needed for clarity.</a:t>
            </a:r>
            <a:endParaRPr lang="en-US" i="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60338" y="34366510"/>
            <a:ext cx="6117750" cy="437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p:cNvSpPr txBox="1"/>
          <p:nvPr/>
        </p:nvSpPr>
        <p:spPr>
          <a:xfrm>
            <a:off x="21774266" y="38584893"/>
            <a:ext cx="8158513" cy="1133063"/>
          </a:xfrm>
          <a:prstGeom prst="rect">
            <a:avLst/>
          </a:prstGeom>
          <a:noFill/>
        </p:spPr>
        <p:txBody>
          <a:bodyPr wrap="square" lIns="91440" tIns="91440" rIns="91440" bIns="91440" rtlCol="0">
            <a:spAutoFit/>
          </a:bodyPr>
          <a:lstStyle>
            <a:defPPr>
              <a:defRPr lang="en-US"/>
            </a:defPPr>
            <a:lvl1pPr algn="ctr">
              <a:spcBef>
                <a:spcPts val="300"/>
              </a:spcBef>
              <a:spcAft>
                <a:spcPts val="300"/>
              </a:spcAft>
              <a:defRPr sz="3600">
                <a:latin typeface="Arial" panose="020B0604020202020204" pitchFamily="34" charset="0"/>
                <a:cs typeface="Arial" panose="020B0604020202020204" pitchFamily="34" charset="0"/>
              </a:defRPr>
            </a:lvl1pPr>
          </a:lstStyle>
          <a:p>
            <a:r>
              <a:rPr lang="en-US" sz="3200" i="1" dirty="0" smtClean="0"/>
              <a:t>Here, the font is too small and the lines are too thin.</a:t>
            </a:r>
            <a:endParaRPr lang="en-US" sz="3200" i="1" dirty="0"/>
          </a:p>
        </p:txBody>
      </p:sp>
    </p:spTree>
    <p:extLst>
      <p:ext uri="{BB962C8B-B14F-4D97-AF65-F5344CB8AC3E}">
        <p14:creationId xmlns:p14="http://schemas.microsoft.com/office/powerpoint/2010/main" val="12703451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397</Words>
  <Application>Microsoft Office PowerPoint</Application>
  <PresentationFormat>Custom</PresentationFormat>
  <Paragraphs>48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Missouri University of Science and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Stryker, Christopher Tate</dc:creator>
  <cp:lastModifiedBy>Mace, Tammy R.</cp:lastModifiedBy>
  <cp:revision>70</cp:revision>
  <dcterms:created xsi:type="dcterms:W3CDTF">2012-01-27T21:07:48Z</dcterms:created>
  <dcterms:modified xsi:type="dcterms:W3CDTF">2014-09-16T16:50:44Z</dcterms:modified>
</cp:coreProperties>
</file>